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74" r:id="rId2"/>
  </p:sldMasterIdLst>
  <p:notesMasterIdLst>
    <p:notesMasterId r:id="rId22"/>
  </p:notesMasterIdLst>
  <p:sldIdLst>
    <p:sldId id="306" r:id="rId3"/>
    <p:sldId id="309" r:id="rId4"/>
    <p:sldId id="308" r:id="rId5"/>
    <p:sldId id="322" r:id="rId6"/>
    <p:sldId id="318" r:id="rId7"/>
    <p:sldId id="323" r:id="rId8"/>
    <p:sldId id="324" r:id="rId9"/>
    <p:sldId id="325" r:id="rId10"/>
    <p:sldId id="319" r:id="rId11"/>
    <p:sldId id="326" r:id="rId12"/>
    <p:sldId id="320" r:id="rId13"/>
    <p:sldId id="327" r:id="rId14"/>
    <p:sldId id="328" r:id="rId15"/>
    <p:sldId id="329" r:id="rId16"/>
    <p:sldId id="330" r:id="rId17"/>
    <p:sldId id="332" r:id="rId18"/>
    <p:sldId id="321" r:id="rId19"/>
    <p:sldId id="263" r:id="rId20"/>
    <p:sldId id="293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" id="{74A88C6D-78C6-4E80-930D-4DCDE2FA78E2}">
          <p14:sldIdLst>
            <p14:sldId id="306"/>
            <p14:sldId id="309"/>
            <p14:sldId id="308"/>
            <p14:sldId id="322"/>
            <p14:sldId id="318"/>
            <p14:sldId id="323"/>
            <p14:sldId id="324"/>
            <p14:sldId id="325"/>
            <p14:sldId id="319"/>
            <p14:sldId id="326"/>
            <p14:sldId id="320"/>
            <p14:sldId id="327"/>
            <p14:sldId id="328"/>
            <p14:sldId id="329"/>
            <p14:sldId id="330"/>
            <p14:sldId id="332"/>
            <p14:sldId id="321"/>
            <p14:sldId id="263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4" pos="7310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  <p15:guide id="7" pos="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B1C"/>
    <a:srgbClr val="A6A6A6"/>
    <a:srgbClr val="AF2125"/>
    <a:srgbClr val="004181"/>
    <a:srgbClr val="DF5356"/>
    <a:srgbClr val="FFFFFF"/>
    <a:srgbClr val="7492B8"/>
    <a:srgbClr val="456DA0"/>
    <a:srgbClr val="D1DBE7"/>
    <a:srgbClr val="2D5C9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5250" autoAdjust="0"/>
  </p:normalViewPr>
  <p:slideViewPr>
    <p:cSldViewPr snapToGrid="0" showGuides="1">
      <p:cViewPr varScale="1">
        <p:scale>
          <a:sx n="105" d="100"/>
          <a:sy n="105" d="100"/>
        </p:scale>
        <p:origin x="160" y="60"/>
      </p:cViewPr>
      <p:guideLst>
        <p:guide pos="7310"/>
        <p:guide orient="horz" pos="300"/>
        <p:guide orient="horz" pos="4042"/>
        <p:guide pos="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98B9C-87B0-4F8A-8876-781DF9777B38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03E7F-BD71-4F7F-BEAF-CA83D5F34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32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45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F487-0E25-289E-F93B-F8F389ED9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E5BAA-68C7-56DB-B090-674C76547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13D53-84CE-4C67-643B-8252BAE7A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27DA6-DB4B-FAE5-E11E-4F97BBBDF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57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E8FD3-1826-3D04-70EA-40D85EF11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4D0232-8D94-A9F9-3671-E67CA94F5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D76391-4F67-6D0B-97B8-EA89F14B9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CC035-B871-371F-2F17-5531E44A1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641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0430D-5AB8-22F2-E7E7-130645F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4D8BE9-566F-9632-80AE-1CB8715D9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14037-5034-B303-AF5D-00ACA10F8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02D37-0216-5C38-FC10-53BBC9F7C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774D4-AA41-FF53-FC09-3E41D43A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AA0378-B19F-BA57-C82E-628AF4AD3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40497-C03C-CB64-4FEC-A6D0B71C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B53A6-5B97-F76F-E246-BDCD8AB2F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71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BA63D-5827-9809-9E24-1D8CF665E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4871F-309C-4EBE-0AA5-2EA556F7E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08128-8C18-B768-A8F4-B7A07FEB3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04BD0-0CB0-3826-FF2F-9EDB775B1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912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B21B-CF99-A8BC-AB70-791FA6411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0CA29-22A5-09C8-B28B-43EE68107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4CEEAC-B204-1758-280E-35CDD7E10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7FAFF-98EA-CF42-21B0-EFD8D4DD8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075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842C-24AD-7B00-F071-9D13925B2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40BD5-F485-5553-7982-DC7184743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0D740-5997-DD7B-8D8D-4609987AD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1A70-623A-7CC9-B871-5D056365C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31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8A08B-7AE5-FE67-18F3-2B7A27595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001BAF-4C10-AC94-0E40-BF480C64A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FE70EB-16C2-E03A-9F37-DF7AC9FE5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12AD67-1EC5-34F4-2391-C1E6CF0EC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103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423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067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07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5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先讲 </a:t>
                </a:r>
                <a:r>
                  <a:rPr 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：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大家看左边，这是我们熟知的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SAT，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它处理的是纯逻辑（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P、Q、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与或非），就像电路开关一样。</a:t>
                </a:r>
              </a:p>
              <a:p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指出痛点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：但是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有个大问题，它不懂“数学”。比如 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&gt;5</m:t>
                    </m:r>
                  </m:oMath>
                </a14:m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和 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&lt;3</m:t>
                    </m:r>
                  </m:oMath>
                </a14:m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同时成立，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觉得没问题（这是两个独立开关），但数学上这是不可能的。</a:t>
                </a:r>
              </a:p>
              <a:p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引出 </a:t>
                </a:r>
                <a:r>
                  <a:rPr 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：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所以我们需要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SMT。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大家看右边，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的骨架上填入了“血肉”（背景理论）。它能听懂</a:t>
                </a:r>
                <a14:m>
                  <m:oMath xmlns:m="http://schemas.openxmlformats.org/officeDocument/2006/math">
                    <m:r>
                      <a:rPr lang="zh-CN" altLang="en-US" sz="12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lang="en-US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</m:t>
                    </m:r>
                  </m:oMath>
                </a14:m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这种算术语言。</a:t>
                </a:r>
              </a:p>
              <a:p>
                <a:r>
                  <a:rPr 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cvc5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：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而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cvc5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就是目前最强大的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求解工具之一，专门用来解右边这种复杂的式子。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先讲 </a:t>
                </a:r>
                <a:r>
                  <a:rPr 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：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大家看左边，这是我们熟知的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SAT，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它处理的是纯逻辑（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P、Q、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与或非），就像电路开关一样。</a:t>
                </a:r>
              </a:p>
              <a:p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指出痛点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：但是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有个大问题，它不懂“数学”。比如 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&gt;5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和 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&lt;3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同时成立，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觉得没问题（这是两个独立开关），但数学上这是不可能的。</a:t>
                </a:r>
              </a:p>
              <a:p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引出 </a:t>
                </a:r>
                <a:r>
                  <a:rPr 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：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所以我们需要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SMT。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大家看右边，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的骨架上填入了“血肉”（背景理论）。它能听懂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+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</a:t>
                </a:r>
                <a:r>
                  <a:rPr lang="en-US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=10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这种算术语言。</a:t>
                </a:r>
              </a:p>
              <a:p>
                <a:r>
                  <a:rPr 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cvc5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：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而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cvc5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就是目前最强大的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求解工具之一，专门用来解右边这种复杂的式子。</a:t>
                </a:r>
              </a:p>
              <a:p>
                <a:endParaRPr lang="en-C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110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8EA89-6F0D-E5CA-9687-D6360F01B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8E4997-CDDF-795D-22DD-D4B92164E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92CD91-7A98-12D5-F45F-6E58278C5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BC61F-0F8E-FAA3-F40E-24F5E7F4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7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重点强调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的公式里包含“数学项”。对于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Atom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就是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本身，但是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可以让里面有具体的数学算式。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满足性判定我讲不明白，看看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ai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写的：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b="1" dirty="0"/>
                  <a:t>理论 </a:t>
                </a:r>
                <a:r>
                  <a:rPr lang="en-US" altLang="zh-CN" b="1" dirty="0"/>
                  <a:t>(</a:t>
                </a:r>
                <a14:m>
                  <m:oMath xmlns:m="http://schemas.openxmlformats.org/officeDocument/2006/math">
                    <m:r>
                      <a:rPr lang="zh-CN" altLang="en-US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𝒯</m:t>
                    </m:r>
                  </m:oMath>
                </a14:m>
                <a:r>
                  <a:rPr lang="en-US" altLang="zh-CN" b="1" dirty="0"/>
                  <a:t>, </a:t>
                </a:r>
                <a:r>
                  <a:rPr lang="en-US" b="1" dirty="0"/>
                  <a:t>Theory) —— </a:t>
                </a:r>
                <a:r>
                  <a:rPr lang="zh-CN" altLang="en-US" b="1" dirty="0"/>
                  <a:t>谁来判卷？</a:t>
                </a:r>
              </a:p>
              <a:p>
                <a:r>
                  <a:rPr lang="zh-CN" altLang="en-US" dirty="0"/>
                  <a:t>定义里提到的 </a:t>
                </a:r>
                <a14:m>
                  <m:oMath xmlns:m="http://schemas.openxmlformats.org/officeDocument/2006/math">
                    <m:r>
                      <a:rPr lang="zh-CN" altLang="en-US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𝒯</m:t>
                    </m:r>
                  </m:oMath>
                </a14:m>
                <a:r>
                  <a:rPr lang="en-US" altLang="zh-CN" b="1" dirty="0"/>
                  <a:t>-</a:t>
                </a:r>
                <a:r>
                  <a:rPr lang="zh-CN" altLang="en-US" b="1" dirty="0"/>
                  <a:t>可满足性</a:t>
                </a:r>
                <a:r>
                  <a:rPr lang="zh-CN" altLang="en-US" dirty="0"/>
                  <a:t>，意思是：</a:t>
                </a:r>
                <a:r>
                  <a:rPr lang="zh-CN" altLang="en-US" b="1" dirty="0"/>
                  <a:t>“要符合数学老师的阅卷标准”。</a:t>
                </a:r>
                <a:endParaRPr lang="zh-CN" altLang="en-US" dirty="0"/>
              </a:p>
              <a:p>
                <a:r>
                  <a:rPr lang="zh-CN" altLang="en-US" dirty="0"/>
                  <a:t>如果你写了一个公式：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&lt;5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&gt;10</m:t>
                        </m:r>
                      </m:e>
                    </m:d>
                  </m:oMath>
                </a14:m>
                <a:endParaRPr lang="zh-CN" altLang="en-US" dirty="0"/>
              </a:p>
              <a:p>
                <a:r>
                  <a:rPr lang="zh-CN" altLang="en-US" b="1" dirty="0"/>
                  <a:t>光看逻辑（</a:t>
                </a:r>
                <a:r>
                  <a:rPr lang="en-US" b="1" dirty="0"/>
                  <a:t>SAT Solver）</a:t>
                </a:r>
                <a:r>
                  <a:rPr lang="en-US" dirty="0"/>
                  <a:t>：</a:t>
                </a:r>
                <a:r>
                  <a:rPr lang="zh-CN" altLang="en-US" dirty="0"/>
                  <a:t>这就像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  <m:r>
                      <a:rPr lang="zh-CN" altLang="en-US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∧</m:t>
                    </m:r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lang="zh-CN" altLang="en-US" dirty="0"/>
                  <a:t>。如果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lang="zh-CN" altLang="en-US" dirty="0"/>
                  <a:t>是真，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lang="zh-CN" altLang="en-US" dirty="0"/>
                  <a:t> 是真，那公式就是真。逻辑上没毛病。</a:t>
                </a:r>
              </a:p>
              <a:p>
                <a:r>
                  <a:rPr lang="zh-CN" altLang="en-US" b="1" dirty="0"/>
                  <a:t>看数学理论 </a:t>
                </a:r>
                <a:r>
                  <a:rPr lang="en-US" altLang="zh-CN" b="1" dirty="0"/>
                  <a:t>(</a:t>
                </a:r>
                <a14:m>
                  <m:oMath xmlns:m="http://schemas.openxmlformats.org/officeDocument/2006/math">
                    <m:r>
                      <a:rPr lang="zh-CN" altLang="en-US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𝒯</m:t>
                    </m:r>
                  </m:oMath>
                </a14:m>
                <a:r>
                  <a:rPr lang="en-US" altLang="zh-CN" b="1" dirty="0"/>
                  <a:t>)</a:t>
                </a:r>
                <a:r>
                  <a:rPr lang="zh-CN" altLang="en-US" dirty="0"/>
                  <a:t>：数学老师（理论求解器）一看，“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lang="zh-CN" altLang="en-US" dirty="0"/>
                  <a:t> 怎么可能既小于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又大于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？这是错的！”</a:t>
                </a:r>
              </a:p>
              <a:p>
                <a:r>
                  <a:rPr lang="zh-CN" altLang="en-US" dirty="0"/>
                  <a:t>所以，</a:t>
                </a:r>
                <a:r>
                  <a:rPr lang="zh-CN" altLang="en-US" b="1" dirty="0"/>
                  <a:t>形式化定义的核心</a:t>
                </a:r>
                <a:r>
                  <a:rPr lang="zh-CN" altLang="en-US" dirty="0"/>
                  <a:t>就是说： 我们不仅要找到一组逻辑上的 </a:t>
                </a:r>
                <a:r>
                  <a:rPr lang="en-US" dirty="0"/>
                  <a:t>True/False，</a:t>
                </a:r>
                <a:r>
                  <a:rPr lang="zh-CN" altLang="en-US" dirty="0"/>
                  <a:t>这组 </a:t>
                </a:r>
                <a:r>
                  <a:rPr lang="en-US" dirty="0"/>
                  <a:t>True/False </a:t>
                </a:r>
                <a:r>
                  <a:rPr lang="zh-CN" altLang="en-US" dirty="0"/>
                  <a:t>背后的数学式子，在</a:t>
                </a:r>
                <a:r>
                  <a:rPr lang="zh-CN" altLang="en-US" b="1" dirty="0"/>
                  <a:t>特定理论 </a:t>
                </a:r>
                <a14:m>
                  <m:oMath xmlns:m="http://schemas.openxmlformats.org/officeDocument/2006/math">
                    <m:r>
                      <a:rPr lang="zh-CN" altLang="en-US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𝒯</m:t>
                    </m:r>
                  </m:oMath>
                </a14:m>
                <a:r>
                  <a:rPr lang="zh-CN" altLang="en-US" dirty="0"/>
                  <a:t>（比如整数运算规则）下，必须是成立的。</a:t>
                </a: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重点强调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的公式里包含“数学项”。对于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SAT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Atom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就是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本身，但是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SMT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可以让里面有具体的数学算式。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满足性判定我讲不明白，看看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ai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写的：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b="1" dirty="0"/>
                  <a:t>理论 </a:t>
                </a:r>
                <a:r>
                  <a:rPr lang="en-US" altLang="zh-CN" b="1" dirty="0"/>
                  <a:t>(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𝒯</a:t>
                </a:r>
                <a:r>
                  <a:rPr lang="en-US" altLang="zh-CN" b="1" dirty="0"/>
                  <a:t>, </a:t>
                </a:r>
                <a:r>
                  <a:rPr lang="en-US" b="1" dirty="0"/>
                  <a:t>Theory) —— </a:t>
                </a:r>
                <a:r>
                  <a:rPr lang="zh-CN" altLang="en-US" b="1" dirty="0"/>
                  <a:t>谁来判卷？</a:t>
                </a:r>
              </a:p>
              <a:p>
                <a:r>
                  <a:rPr lang="zh-CN" altLang="en-US" dirty="0"/>
                  <a:t>定义里提到的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𝒯</a:t>
                </a:r>
                <a:r>
                  <a:rPr lang="en-US" altLang="zh-CN" b="1" dirty="0"/>
                  <a:t>-</a:t>
                </a:r>
                <a:r>
                  <a:rPr lang="zh-CN" altLang="en-US" b="1" dirty="0"/>
                  <a:t>可满足性</a:t>
                </a:r>
                <a:r>
                  <a:rPr lang="zh-CN" altLang="en-US" dirty="0"/>
                  <a:t>，意思是：</a:t>
                </a:r>
                <a:r>
                  <a:rPr lang="zh-CN" altLang="en-US" b="1" dirty="0"/>
                  <a:t>“要符合数学老师的阅卷标准”。</a:t>
                </a:r>
                <a:endParaRPr lang="zh-CN" altLang="en-US" dirty="0"/>
              </a:p>
              <a:p>
                <a:r>
                  <a:rPr lang="zh-CN" altLang="en-US" dirty="0"/>
                  <a:t>如果你写了一个公式： 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(</a:t>
                </a:r>
                <a:r>
                  <a:rPr lang="en-US" i="0" dirty="0">
                    <a:latin typeface="Cambria Math" panose="02040503050406030204" pitchFamily="18" charset="0"/>
                  </a:rPr>
                  <a:t>𝑥&lt;5)∧(𝑥&gt;10)</a:t>
                </a:r>
              </a:p>
              <a:p>
                <a:r>
                  <a:rPr lang="zh-CN" altLang="en-US" b="1" dirty="0"/>
                  <a:t>光看逻辑（</a:t>
                </a:r>
                <a:r>
                  <a:rPr lang="en-US" b="1" dirty="0"/>
                  <a:t>SAT Solver）</a:t>
                </a:r>
                <a:r>
                  <a:rPr lang="en-US" dirty="0"/>
                  <a:t>：</a:t>
                </a:r>
                <a:r>
                  <a:rPr lang="zh-CN" altLang="en-US" dirty="0"/>
                  <a:t>这就像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𝐴∧𝐵</a:t>
                </a:r>
                <a:r>
                  <a:rPr lang="zh-CN" altLang="en-US" dirty="0"/>
                  <a:t>。如果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zh-CN" altLang="en-US" dirty="0"/>
                  <a:t>是真，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𝐵</a:t>
                </a:r>
                <a:r>
                  <a:rPr lang="zh-CN" altLang="en-US" dirty="0"/>
                  <a:t> 是真，那公式就是真。逻辑上没毛病。</a:t>
                </a:r>
              </a:p>
              <a:p>
                <a:r>
                  <a:rPr lang="zh-CN" altLang="en-US" b="1" dirty="0"/>
                  <a:t>看数学理论 </a:t>
                </a:r>
                <a:r>
                  <a:rPr lang="en-US" altLang="zh-CN" b="1" dirty="0"/>
                  <a:t>(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𝒯</a:t>
                </a:r>
                <a:r>
                  <a:rPr lang="en-US" altLang="zh-CN" b="1" dirty="0"/>
                  <a:t>)</a:t>
                </a:r>
                <a:r>
                  <a:rPr lang="zh-CN" altLang="en-US" dirty="0"/>
                  <a:t>：数学老师（理论求解器）一看，“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zh-CN" altLang="en-US" dirty="0"/>
                  <a:t> 怎么可能既小于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又大于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？这是错的！”</a:t>
                </a:r>
              </a:p>
              <a:p>
                <a:r>
                  <a:rPr lang="zh-CN" altLang="en-US" dirty="0"/>
                  <a:t>所以，</a:t>
                </a:r>
                <a:r>
                  <a:rPr lang="zh-CN" altLang="en-US" b="1" dirty="0"/>
                  <a:t>形式化定义的核心</a:t>
                </a:r>
                <a:r>
                  <a:rPr lang="zh-CN" altLang="en-US" dirty="0"/>
                  <a:t>就是说： 我们不仅要找到一组逻辑上的 </a:t>
                </a:r>
                <a:r>
                  <a:rPr lang="en-US" dirty="0"/>
                  <a:t>True/False，</a:t>
                </a:r>
                <a:r>
                  <a:rPr lang="zh-CN" altLang="en-US" dirty="0"/>
                  <a:t>这组 </a:t>
                </a:r>
                <a:r>
                  <a:rPr lang="en-US" dirty="0"/>
                  <a:t>True/False </a:t>
                </a:r>
                <a:r>
                  <a:rPr lang="zh-CN" altLang="en-US" dirty="0"/>
                  <a:t>背后的数学式子，在</a:t>
                </a:r>
                <a:r>
                  <a:rPr lang="zh-CN" altLang="en-US" b="1" dirty="0"/>
                  <a:t>特定理论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𝒯</a:t>
                </a:r>
                <a:r>
                  <a:rPr lang="zh-CN" altLang="en-US" dirty="0"/>
                  <a:t>（比如整数运算规则）下，必须是成立的。</a:t>
                </a: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920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CF7CD-CF8E-3FEA-E80A-72991FB7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56768-0DFA-C2AD-A145-F4E7DF161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09C23-C0BE-79CC-F9AD-2875A25B0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A567C-D581-909D-4580-7DFC881B5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48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0D982-F804-4BF4-8990-BE1273DB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2E158-993D-8E50-B6AA-E488810DE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1CE20-4467-BD34-C423-CE449493C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 Solver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比作“排课员”，他只负责看课表时间冲不冲突（逻辑是否自洽）。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Theory Solver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比作“教授”，他负责看这门课的内容对不对（数学是否成立）。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重点解释“冲突学习”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：如果排课员排了课，教授说不行，教授会给出一个“理由”（冲突子句），排课员记在小本本上，下次就不这么排了。这就是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CDCL(T)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的精髓。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D0F93-921F-3CBA-FA68-45233AA93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42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780D8-410D-3A2C-52C5-C206AEF0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63D9B0-2488-7372-DED0-416C160D3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5A1097-BB4A-9EDB-9C49-70BB3DD5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444102-6EA9-A342-2485-98219B028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7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056E7-DC18-40E5-A80D-592C1268A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41982D-9F37-4B14-AF4A-FDF329BCD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AF133-5925-44A7-8276-C19F7A3B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A5AA-0ADE-4A24-8106-207C03497465}" type="datetime1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40DF80-7C1D-4F36-BEC9-3E143B2D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BCD-A8F6-4A08-8964-23BDD369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98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截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AB0A01AE-6417-4863-85D8-E22BB5C44E4F}"/>
              </a:ext>
            </a:extLst>
          </p:cNvPr>
          <p:cNvSpPr/>
          <p:nvPr userDrawn="1"/>
        </p:nvSpPr>
        <p:spPr>
          <a:xfrm>
            <a:off x="0" y="2438400"/>
            <a:ext cx="12192000" cy="265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E946610-0F96-4D0E-91CA-0ADF623D6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640" y="1227371"/>
            <a:ext cx="6553200" cy="51893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E1B7FF4A-C75C-4A42-B5B0-CD95BE5E6E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94003" y="146110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60E8A176-B785-49CE-B78C-0E8152144A7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0455" y="147126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9EDCC5D3-48BD-4849-A086-AC220D6FCC0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403065" y="1466132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A5C890-4F07-40F3-9EEB-DC48BCFCEC86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72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FA93223-EA9F-4BCC-A0D2-7A98488DFDE8}"/>
              </a:ext>
            </a:extLst>
          </p:cNvPr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CE101D9-69D5-4265-A993-03780566FB77}"/>
              </a:ext>
            </a:extLst>
          </p:cNvPr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DBE53A-B35C-4FA3-BDFA-18EE9084B100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455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FA93223-EA9F-4BCC-A0D2-7A98488DFDE8}"/>
              </a:ext>
            </a:extLst>
          </p:cNvPr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CE101D9-69D5-4265-A993-03780566FB77}"/>
              </a:ext>
            </a:extLst>
          </p:cNvPr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DBE53A-B35C-4FA3-BDFA-18EE9084B100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781537C-478D-4D33-988B-A1F62F630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422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8">
            <a:extLst>
              <a:ext uri="{FF2B5EF4-FFF2-40B4-BE49-F238E27FC236}">
                <a16:creationId xmlns:a16="http://schemas.microsoft.com/office/drawing/2014/main" id="{46968B43-2441-4156-8676-64DBB40EF4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1276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8">
            <a:extLst>
              <a:ext uri="{FF2B5EF4-FFF2-40B4-BE49-F238E27FC236}">
                <a16:creationId xmlns:a16="http://schemas.microsoft.com/office/drawing/2014/main" id="{86F1BDDC-E6CE-4EEF-BE73-C2690B3B10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5422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8">
            <a:extLst>
              <a:ext uri="{FF2B5EF4-FFF2-40B4-BE49-F238E27FC236}">
                <a16:creationId xmlns:a16="http://schemas.microsoft.com/office/drawing/2014/main" id="{21896F00-743C-4322-A004-F7245CCFBC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91276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>
            <a:extLst>
              <a:ext uri="{FF2B5EF4-FFF2-40B4-BE49-F238E27FC236}">
                <a16:creationId xmlns:a16="http://schemas.microsoft.com/office/drawing/2014/main" id="{64E7AA19-B7BF-44A3-877A-69FCD00207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5422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>
            <a:extLst>
              <a:ext uri="{FF2B5EF4-FFF2-40B4-BE49-F238E27FC236}">
                <a16:creationId xmlns:a16="http://schemas.microsoft.com/office/drawing/2014/main" id="{709B02CF-5256-459C-8EE6-618DB03B6C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591276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69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FA93223-EA9F-4BCC-A0D2-7A98488DFDE8}"/>
              </a:ext>
            </a:extLst>
          </p:cNvPr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CE101D9-69D5-4265-A993-03780566FB77}"/>
              </a:ext>
            </a:extLst>
          </p:cNvPr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DBE53A-B35C-4FA3-BDFA-18EE9084B100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FE5E468-22E6-4BE2-BE95-AA50D7469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480" y="1171575"/>
            <a:ext cx="6255849" cy="4558665"/>
          </a:xfrm>
          <a:prstGeom prst="rect">
            <a:avLst/>
          </a:prstGeom>
        </p:spPr>
      </p:pic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176B35-77C9-4FFD-8CA8-06D29B57E8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35088" y="1554163"/>
            <a:ext cx="4297362" cy="28511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146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7A910BB-0AC6-48D4-A2BB-1887A0E13D9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FA0F28-51C8-4404-856E-1D652CE8E24A}"/>
              </a:ext>
            </a:extLst>
          </p:cNvPr>
          <p:cNvSpPr txBox="1"/>
          <p:nvPr userDrawn="1"/>
        </p:nvSpPr>
        <p:spPr>
          <a:xfrm>
            <a:off x="587375" y="6030223"/>
            <a:ext cx="1444197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▶▶▶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83288D-8184-4557-9B51-8EB40CC2EAAD}"/>
              </a:ext>
            </a:extLst>
          </p:cNvPr>
          <p:cNvSpPr/>
          <p:nvPr userDrawn="1"/>
        </p:nvSpPr>
        <p:spPr>
          <a:xfrm>
            <a:off x="7421356" y="-2690075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DAE5607-44C4-4FF5-957E-E7A49FAB0E7D}"/>
              </a:ext>
            </a:extLst>
          </p:cNvPr>
          <p:cNvSpPr/>
          <p:nvPr userDrawn="1"/>
        </p:nvSpPr>
        <p:spPr>
          <a:xfrm>
            <a:off x="7634978" y="-2781431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AA8CF1-4100-4FDE-A882-A46D48D61B1C}"/>
              </a:ext>
            </a:extLst>
          </p:cNvPr>
          <p:cNvSpPr txBox="1"/>
          <p:nvPr userDrawn="1"/>
        </p:nvSpPr>
        <p:spPr>
          <a:xfrm>
            <a:off x="8534112" y="922705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27B6FD-7A0E-4278-881A-EFBAFAA7853D}"/>
              </a:ext>
            </a:extLst>
          </p:cNvPr>
          <p:cNvSpPr txBox="1"/>
          <p:nvPr userDrawn="1"/>
        </p:nvSpPr>
        <p:spPr>
          <a:xfrm>
            <a:off x="8174732" y="1718517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781860-CBC8-442F-99C9-A696DAF1F728}"/>
              </a:ext>
            </a:extLst>
          </p:cNvPr>
          <p:cNvSpPr txBox="1"/>
          <p:nvPr userDrawn="1"/>
        </p:nvSpPr>
        <p:spPr>
          <a:xfrm>
            <a:off x="8359629" y="4756895"/>
            <a:ext cx="3685888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4C7CE7-4E44-49ED-B55A-7446EA02893A}"/>
              </a:ext>
            </a:extLst>
          </p:cNvPr>
          <p:cNvSpPr txBox="1"/>
          <p:nvPr userDrawn="1"/>
        </p:nvSpPr>
        <p:spPr>
          <a:xfrm>
            <a:off x="9046317" y="5895921"/>
            <a:ext cx="2888781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187C91-1D5D-4FE9-A55C-486BCB47F168}"/>
              </a:ext>
            </a:extLst>
          </p:cNvPr>
          <p:cNvSpPr txBox="1"/>
          <p:nvPr userDrawn="1"/>
        </p:nvSpPr>
        <p:spPr>
          <a:xfrm>
            <a:off x="7969018" y="3520356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760BD3-E48E-475C-97AB-D16108A4ECA8}"/>
              </a:ext>
            </a:extLst>
          </p:cNvPr>
          <p:cNvSpPr txBox="1"/>
          <p:nvPr userDrawn="1"/>
        </p:nvSpPr>
        <p:spPr>
          <a:xfrm>
            <a:off x="10507665" y="3034206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F9546E-AB90-461D-99AE-33C895FDC4D7}"/>
              </a:ext>
            </a:extLst>
          </p:cNvPr>
          <p:cNvSpPr txBox="1"/>
          <p:nvPr userDrawn="1"/>
        </p:nvSpPr>
        <p:spPr>
          <a:xfrm>
            <a:off x="10003049" y="1992254"/>
            <a:ext cx="2086209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53CB17-BC57-4C54-B449-492FC773A587}"/>
              </a:ext>
            </a:extLst>
          </p:cNvPr>
          <p:cNvSpPr txBox="1"/>
          <p:nvPr userDrawn="1"/>
        </p:nvSpPr>
        <p:spPr>
          <a:xfrm>
            <a:off x="8068030" y="3964348"/>
            <a:ext cx="3685889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05040C-8BF3-4A86-987D-2BADCED94AA3}"/>
              </a:ext>
            </a:extLst>
          </p:cNvPr>
          <p:cNvSpPr txBox="1"/>
          <p:nvPr userDrawn="1"/>
        </p:nvSpPr>
        <p:spPr>
          <a:xfrm>
            <a:off x="8874476" y="507887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B64F0C-C17D-44FC-94C4-ECEEDE1F2AE8}"/>
              </a:ext>
            </a:extLst>
          </p:cNvPr>
          <p:cNvSpPr txBox="1"/>
          <p:nvPr userDrawn="1"/>
        </p:nvSpPr>
        <p:spPr>
          <a:xfrm>
            <a:off x="8567952" y="1485863"/>
            <a:ext cx="336714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199967-07BF-4790-A7F3-621255DCE048}"/>
              </a:ext>
            </a:extLst>
          </p:cNvPr>
          <p:cNvSpPr txBox="1"/>
          <p:nvPr userDrawn="1"/>
        </p:nvSpPr>
        <p:spPr>
          <a:xfrm>
            <a:off x="7969018" y="2897465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93D3967-605C-4E69-BE0A-86427FEE0E40}"/>
              </a:ext>
            </a:extLst>
          </p:cNvPr>
          <p:cNvSpPr txBox="1"/>
          <p:nvPr userDrawn="1"/>
        </p:nvSpPr>
        <p:spPr>
          <a:xfrm>
            <a:off x="7969019" y="2429744"/>
            <a:ext cx="402718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01FB13-3E7A-4EE1-9C75-A725D43027F0}"/>
              </a:ext>
            </a:extLst>
          </p:cNvPr>
          <p:cNvSpPr txBox="1"/>
          <p:nvPr userDrawn="1"/>
        </p:nvSpPr>
        <p:spPr>
          <a:xfrm>
            <a:off x="10417963" y="489324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67C50D4-ECFD-49C2-BDD1-170CF02AC74A}"/>
              </a:ext>
            </a:extLst>
          </p:cNvPr>
          <p:cNvSpPr txBox="1"/>
          <p:nvPr userDrawn="1"/>
        </p:nvSpPr>
        <p:spPr>
          <a:xfrm>
            <a:off x="8627939" y="5247495"/>
            <a:ext cx="341757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BA001E-A7C3-4AE6-8366-24538AB11E89}"/>
              </a:ext>
            </a:extLst>
          </p:cNvPr>
          <p:cNvSpPr txBox="1"/>
          <p:nvPr userDrawn="1"/>
        </p:nvSpPr>
        <p:spPr>
          <a:xfrm>
            <a:off x="640991" y="381570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16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7A910BB-0AC6-48D4-A2BB-1887A0E13D9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117F9EA-5C5E-4A75-8B43-96252FA7BBF6}"/>
              </a:ext>
            </a:extLst>
          </p:cNvPr>
          <p:cNvSpPr/>
          <p:nvPr userDrawn="1"/>
        </p:nvSpPr>
        <p:spPr>
          <a:xfrm>
            <a:off x="-6397120" y="-2781431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3A48B49-8CB5-4420-A06F-93DE6D933AC9}"/>
              </a:ext>
            </a:extLst>
          </p:cNvPr>
          <p:cNvSpPr/>
          <p:nvPr userDrawn="1"/>
        </p:nvSpPr>
        <p:spPr>
          <a:xfrm>
            <a:off x="-6576322" y="-2782222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A937EC-6D5A-4186-A6A9-606B6D4CEC7E}"/>
              </a:ext>
            </a:extLst>
          </p:cNvPr>
          <p:cNvSpPr txBox="1"/>
          <p:nvPr userDrawn="1"/>
        </p:nvSpPr>
        <p:spPr>
          <a:xfrm>
            <a:off x="669346" y="1003900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773D8B-CF18-4341-B93D-2ED24FB6CB86}"/>
              </a:ext>
            </a:extLst>
          </p:cNvPr>
          <p:cNvSpPr txBox="1"/>
          <p:nvPr userDrawn="1"/>
        </p:nvSpPr>
        <p:spPr>
          <a:xfrm>
            <a:off x="669346" y="1799712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5C2434-7F3A-4750-A3CC-72782DB60019}"/>
              </a:ext>
            </a:extLst>
          </p:cNvPr>
          <p:cNvSpPr txBox="1"/>
          <p:nvPr userDrawn="1"/>
        </p:nvSpPr>
        <p:spPr>
          <a:xfrm>
            <a:off x="669346" y="4838090"/>
            <a:ext cx="395345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CB58D4-92FD-4E18-97D9-C3E7CAB321AD}"/>
              </a:ext>
            </a:extLst>
          </p:cNvPr>
          <p:cNvSpPr txBox="1"/>
          <p:nvPr userDrawn="1"/>
        </p:nvSpPr>
        <p:spPr>
          <a:xfrm>
            <a:off x="669346" y="5977116"/>
            <a:ext cx="3343854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5C246A-4BA2-4006-8838-95074097904C}"/>
              </a:ext>
            </a:extLst>
          </p:cNvPr>
          <p:cNvSpPr txBox="1"/>
          <p:nvPr userDrawn="1"/>
        </p:nvSpPr>
        <p:spPr>
          <a:xfrm>
            <a:off x="2443223" y="3627629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15B17A-B453-4D26-B0D2-B86BBF3BCAB3}"/>
              </a:ext>
            </a:extLst>
          </p:cNvPr>
          <p:cNvSpPr txBox="1"/>
          <p:nvPr userDrawn="1"/>
        </p:nvSpPr>
        <p:spPr>
          <a:xfrm>
            <a:off x="701794" y="3163710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C4AEA9-83D6-4E52-A306-95DFA31709EE}"/>
              </a:ext>
            </a:extLst>
          </p:cNvPr>
          <p:cNvSpPr txBox="1"/>
          <p:nvPr userDrawn="1"/>
        </p:nvSpPr>
        <p:spPr>
          <a:xfrm>
            <a:off x="2527392" y="2033993"/>
            <a:ext cx="2464352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B91A1A-F833-4C67-BBDB-706A4DCE8C46}"/>
              </a:ext>
            </a:extLst>
          </p:cNvPr>
          <p:cNvSpPr txBox="1"/>
          <p:nvPr userDrawn="1"/>
        </p:nvSpPr>
        <p:spPr>
          <a:xfrm>
            <a:off x="669346" y="4045543"/>
            <a:ext cx="4278338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73A872-B711-4289-A5F7-C25D045EFE2B}"/>
              </a:ext>
            </a:extLst>
          </p:cNvPr>
          <p:cNvSpPr txBox="1"/>
          <p:nvPr userDrawn="1"/>
        </p:nvSpPr>
        <p:spPr>
          <a:xfrm>
            <a:off x="669346" y="589082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69A0D5-B9FE-482F-A4BE-E6DF371DE171}"/>
              </a:ext>
            </a:extLst>
          </p:cNvPr>
          <p:cNvSpPr txBox="1"/>
          <p:nvPr userDrawn="1"/>
        </p:nvSpPr>
        <p:spPr>
          <a:xfrm>
            <a:off x="822960" y="1541698"/>
            <a:ext cx="392533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A1D412-68FE-4DF6-93B0-8C77FB3DF2BF}"/>
              </a:ext>
            </a:extLst>
          </p:cNvPr>
          <p:cNvSpPr txBox="1"/>
          <p:nvPr userDrawn="1"/>
        </p:nvSpPr>
        <p:spPr>
          <a:xfrm>
            <a:off x="2633421" y="2965222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208DF9-37C2-4C50-A064-0BDE6844A65B}"/>
              </a:ext>
            </a:extLst>
          </p:cNvPr>
          <p:cNvSpPr txBox="1"/>
          <p:nvPr userDrawn="1"/>
        </p:nvSpPr>
        <p:spPr>
          <a:xfrm>
            <a:off x="669346" y="2510939"/>
            <a:ext cx="453511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60C85A-48D1-415F-8E58-D41C596746EA}"/>
              </a:ext>
            </a:extLst>
          </p:cNvPr>
          <p:cNvSpPr txBox="1"/>
          <p:nvPr userDrawn="1"/>
        </p:nvSpPr>
        <p:spPr>
          <a:xfrm>
            <a:off x="2443223" y="570519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F71D70-B8D2-4008-99F7-323D70195679}"/>
              </a:ext>
            </a:extLst>
          </p:cNvPr>
          <p:cNvSpPr txBox="1"/>
          <p:nvPr userDrawn="1"/>
        </p:nvSpPr>
        <p:spPr>
          <a:xfrm>
            <a:off x="669345" y="5328690"/>
            <a:ext cx="3610187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4F7A6D-2A14-4D9F-99F1-242A443C6A2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593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4D1DD-FEAC-4C48-A5D3-5845E205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10" y="1113896"/>
            <a:ext cx="10515600" cy="516968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u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BA323C-F71F-4463-A613-E95BB076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03F31-83D9-4738-BB96-2EF4EEE3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9F0582-9697-4C0E-AC7B-27B3C2DB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8D81E57C-165B-42F7-B8D6-8B871BFDC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136526"/>
            <a:ext cx="3071814" cy="59831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851AB117-F9A7-4BF7-8F47-DC6D85D7EA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71812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7">
            <a:extLst>
              <a:ext uri="{FF2B5EF4-FFF2-40B4-BE49-F238E27FC236}">
                <a16:creationId xmlns:a16="http://schemas.microsoft.com/office/drawing/2014/main" id="{E8E73F6D-5B44-469A-9032-317EC9B984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7">
            <a:extLst>
              <a:ext uri="{FF2B5EF4-FFF2-40B4-BE49-F238E27FC236}">
                <a16:creationId xmlns:a16="http://schemas.microsoft.com/office/drawing/2014/main" id="{D5E5E827-B5C1-4C5C-9BD0-D36DE38AD7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20185" y="136525"/>
            <a:ext cx="3071815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242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纵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4D1DD-FEAC-4C48-A5D3-5845E205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95301"/>
            <a:ext cx="8364310" cy="51696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BA323C-F71F-4463-A613-E95BB076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0500" y="6362699"/>
            <a:ext cx="2743200" cy="365125"/>
          </a:xfrm>
        </p:spPr>
        <p:txBody>
          <a:bodyPr/>
          <a:lstStyle/>
          <a:p>
            <a:fld id="{F548A5D5-F967-4973-BC3E-B6E1F1E79406}" type="datetime1">
              <a:rPr lang="zh-CN" altLang="en-US" smtClean="0"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03F31-83D9-4738-BB96-2EF4EEE3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102" y="6362699"/>
            <a:ext cx="3124200" cy="365124"/>
          </a:xfrm>
        </p:spPr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9F0582-9697-4C0E-AC7B-27B3C2DB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8704" y="6362698"/>
            <a:ext cx="2743200" cy="365125"/>
          </a:xfrm>
        </p:spPr>
        <p:txBody>
          <a:bodyPr/>
          <a:lstStyle/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236320E-9721-4EB6-AE84-74E4E06CB1DC}"/>
              </a:ext>
            </a:extLst>
          </p:cNvPr>
          <p:cNvCxnSpPr/>
          <p:nvPr userDrawn="1"/>
        </p:nvCxnSpPr>
        <p:spPr>
          <a:xfrm>
            <a:off x="1828800" y="1084462"/>
            <a:ext cx="5956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7C517FF0-58C0-4A67-936C-73B270A71E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151"/>
            <a:ext cx="1244600" cy="172243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7">
            <a:extLst>
              <a:ext uri="{FF2B5EF4-FFF2-40B4-BE49-F238E27FC236}">
                <a16:creationId xmlns:a16="http://schemas.microsoft.com/office/drawing/2014/main" id="{2565AD4E-F51D-49B4-9344-79E923E59D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721005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id="{0E54C028-997D-4AB2-A164-B43F7166FD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3443443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id="{8AFC43AB-1C4D-495A-A8C7-1A4ADEAB75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165881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783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D56D8-D80E-4D56-A460-138CED27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B10C14-BAD6-4454-9930-F045A1FA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26BEA5-8512-40C5-B858-AF17CF14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6FF837-0037-48BE-A5FC-92A64C15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8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50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033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64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2F62A3-A2B8-442B-9B9F-488EB4F559CA}"/>
              </a:ext>
            </a:extLst>
          </p:cNvPr>
          <p:cNvSpPr/>
          <p:nvPr userDrawn="1"/>
        </p:nvSpPr>
        <p:spPr>
          <a:xfrm>
            <a:off x="7080179" y="997618"/>
            <a:ext cx="4436181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9E0485C-35BD-4E30-B7B0-645A9B6E9E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2613" y="1124653"/>
            <a:ext cx="4421187" cy="2943346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97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C3E10-BB2F-49DD-A164-4D71C9F9849C}"/>
              </a:ext>
            </a:extLst>
          </p:cNvPr>
          <p:cNvSpPr/>
          <p:nvPr userDrawn="1"/>
        </p:nvSpPr>
        <p:spPr>
          <a:xfrm>
            <a:off x="0" y="2290573"/>
            <a:ext cx="12192000" cy="3094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47C5CA5-E880-4C0A-8739-C467EE00DC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20772240">
            <a:off x="7401365" y="1683034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>
            <a:extLst>
              <a:ext uri="{FF2B5EF4-FFF2-40B4-BE49-F238E27FC236}">
                <a16:creationId xmlns:a16="http://schemas.microsoft.com/office/drawing/2014/main" id="{7CC1893F-6CB5-41D6-9212-0051BCCFEA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668217">
            <a:off x="7665854" y="3726070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1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72E8292-90F1-4C22-8CD2-EAEBF824D2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5565" y="1398880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>
            <a:extLst>
              <a:ext uri="{FF2B5EF4-FFF2-40B4-BE49-F238E27FC236}">
                <a16:creationId xmlns:a16="http://schemas.microsoft.com/office/drawing/2014/main" id="{6C390C69-5177-4F47-BFFA-BF269BDDC64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93965" y="1410888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>
            <a:extLst>
              <a:ext uri="{FF2B5EF4-FFF2-40B4-BE49-F238E27FC236}">
                <a16:creationId xmlns:a16="http://schemas.microsoft.com/office/drawing/2014/main" id="{A86F38C0-700F-46DA-AC15-9139DCB6C8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39589" y="1386104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73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横向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F7774A-A53E-46F3-93EB-7DF2155BB6AF}"/>
              </a:ext>
            </a:extLst>
          </p:cNvPr>
          <p:cNvSpPr/>
          <p:nvPr userDrawn="1"/>
        </p:nvSpPr>
        <p:spPr>
          <a:xfrm>
            <a:off x="624221" y="148619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67B516-ABC7-4DE5-8267-90114D236276}"/>
              </a:ext>
            </a:extLst>
          </p:cNvPr>
          <p:cNvSpPr/>
          <p:nvPr userDrawn="1"/>
        </p:nvSpPr>
        <p:spPr>
          <a:xfrm>
            <a:off x="624220" y="358132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408C94-48B3-40EC-87CD-0477AE44E5A8}"/>
              </a:ext>
            </a:extLst>
          </p:cNvPr>
          <p:cNvSpPr/>
          <p:nvPr userDrawn="1"/>
        </p:nvSpPr>
        <p:spPr>
          <a:xfrm>
            <a:off x="6148169" y="148254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2D6C28-0B63-493C-AA17-050D5BA4B994}"/>
              </a:ext>
            </a:extLst>
          </p:cNvPr>
          <p:cNvSpPr/>
          <p:nvPr userDrawn="1"/>
        </p:nvSpPr>
        <p:spPr>
          <a:xfrm>
            <a:off x="6148168" y="357767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A5142175-4848-4DB8-9B35-67FC05BB1340}"/>
              </a:ext>
            </a:extLst>
          </p:cNvPr>
          <p:cNvSpPr/>
          <p:nvPr userDrawn="1"/>
        </p:nvSpPr>
        <p:spPr>
          <a:xfrm flipH="1" flipV="1">
            <a:off x="5425531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2F4C4DE0-376D-48A5-9726-3E416C92BB2C}"/>
              </a:ext>
            </a:extLst>
          </p:cNvPr>
          <p:cNvSpPr/>
          <p:nvPr userDrawn="1"/>
        </p:nvSpPr>
        <p:spPr>
          <a:xfrm flipH="1" flipV="1">
            <a:off x="10962103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478EB282-7157-4A29-8E01-471B26BCC8AD}"/>
              </a:ext>
            </a:extLst>
          </p:cNvPr>
          <p:cNvSpPr/>
          <p:nvPr userDrawn="1"/>
        </p:nvSpPr>
        <p:spPr>
          <a:xfrm flipH="1" flipV="1">
            <a:off x="5425531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FA684FCF-426A-43CD-A35A-0FBBCFAAE071}"/>
              </a:ext>
            </a:extLst>
          </p:cNvPr>
          <p:cNvSpPr/>
          <p:nvPr userDrawn="1"/>
        </p:nvSpPr>
        <p:spPr>
          <a:xfrm flipH="1" flipV="1">
            <a:off x="10962103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5430C4-FE76-47E8-B998-3F3C45F960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888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9">
            <a:extLst>
              <a:ext uri="{FF2B5EF4-FFF2-40B4-BE49-F238E27FC236}">
                <a16:creationId xmlns:a16="http://schemas.microsoft.com/office/drawing/2014/main" id="{ABBF101D-B2E0-46B2-BB19-5C1EB064D9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300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9">
            <a:extLst>
              <a:ext uri="{FF2B5EF4-FFF2-40B4-BE49-F238E27FC236}">
                <a16:creationId xmlns:a16="http://schemas.microsoft.com/office/drawing/2014/main" id="{486277CC-A2BE-4FE4-98EC-2DC3771FCE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8410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9">
            <a:extLst>
              <a:ext uri="{FF2B5EF4-FFF2-40B4-BE49-F238E27FC236}">
                <a16:creationId xmlns:a16="http://schemas.microsoft.com/office/drawing/2014/main" id="{74B73590-EC0B-4C6E-9207-5B1FAE494F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89822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9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</p:spTree>
    <p:extLst>
      <p:ext uri="{BB962C8B-B14F-4D97-AF65-F5344CB8AC3E}">
        <p14:creationId xmlns:p14="http://schemas.microsoft.com/office/powerpoint/2010/main" val="211383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C236A1-6AAA-46E8-9203-DFBD22E7877F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3675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C236A1-6AAA-46E8-9203-DFBD22E7877F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20268-B121-4E24-85D2-A0F8DF522C7F}"/>
              </a:ext>
            </a:extLst>
          </p:cNvPr>
          <p:cNvSpPr/>
          <p:nvPr userDrawn="1"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23334C-B143-4860-9DF8-6EF104F46FD6}"/>
              </a:ext>
            </a:extLst>
          </p:cNvPr>
          <p:cNvGrpSpPr/>
          <p:nvPr userDrawn="1"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F692D06-72F5-4E50-A103-DEF74E3AA89C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BD50934-FE68-4A2F-809E-15956D54B9EC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5B1DA24-8228-4C55-9956-0544E2F42E0B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C503D5D-331E-4C68-840E-DD652B8B225B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747F930-ADBD-4B1A-BB33-5204B15BEC9E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4E1117E-7DE2-4B4E-8FFF-9291A66F1528}"/>
              </a:ext>
            </a:extLst>
          </p:cNvPr>
          <p:cNvGrpSpPr/>
          <p:nvPr userDrawn="1"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465D190-2D79-4E3F-822C-036F8251467B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A222EED-9170-4714-8479-8C111C1D7603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66C8133-287A-40A9-A7C1-C161483848BB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0EF3C62-9FC0-465D-8065-EE17A0B4121F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AECCC51-1ECA-4748-84AA-CFA71517303E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7809" y="651917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4190E7-3329-4C1F-B528-8D7C5DB7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1" y="226821"/>
            <a:ext cx="10515600" cy="598246"/>
          </a:xfrm>
        </p:spPr>
        <p:txBody>
          <a:bodyPr>
            <a:noAutofit/>
          </a:bodyPr>
          <a:lstStyle>
            <a:lvl1pPr>
              <a:defRPr sz="28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128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713DDE-3801-48D6-A3DF-1260E876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F0CC82-0A83-4798-B690-6F2D453F1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07CE1-C5C3-465C-BEB9-825D3F644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548A5D5-F967-4973-BC3E-B6E1F1E79406}" type="datetime1">
              <a:rPr lang="zh-CN" altLang="en-US" smtClean="0"/>
              <a:t>2025/12/12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A79CA-C90B-4CB5-8926-89873A274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257B7-3D54-424C-B74A-15B1621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04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81" r:id="rId3"/>
    <p:sldLayoutId id="2147483682" r:id="rId4"/>
    <p:sldLayoutId id="2147483678" r:id="rId5"/>
    <p:sldLayoutId id="2147483683" r:id="rId6"/>
    <p:sldLayoutId id="2147483670" r:id="rId7"/>
    <p:sldLayoutId id="2147483668" r:id="rId8"/>
    <p:sldLayoutId id="2147483684" r:id="rId9"/>
    <p:sldLayoutId id="2147483662" r:id="rId10"/>
    <p:sldLayoutId id="2147483661" r:id="rId11"/>
    <p:sldLayoutId id="2147483680" r:id="rId12"/>
    <p:sldLayoutId id="2147483679" r:id="rId13"/>
    <p:sldLayoutId id="2147483664" r:id="rId14"/>
    <p:sldLayoutId id="2147483667" r:id="rId15"/>
    <p:sldLayoutId id="2147483665" r:id="rId16"/>
    <p:sldLayoutId id="2147483666" r:id="rId17"/>
    <p:sldLayoutId id="2147483672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7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1CF65E-8323-42AB-A7BD-ADF5694051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16638" y="0"/>
            <a:ext cx="6875362" cy="6875362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505C63E-4CB8-4242-ACBF-578F27336837}"/>
              </a:ext>
            </a:extLst>
          </p:cNvPr>
          <p:cNvSpPr/>
          <p:nvPr/>
        </p:nvSpPr>
        <p:spPr>
          <a:xfrm>
            <a:off x="-1" y="-1474"/>
            <a:ext cx="12213531" cy="6845808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0">
                <a:schemeClr val="accent1"/>
              </a:gs>
              <a:gs pos="43000">
                <a:schemeClr val="accent1">
                  <a:alpha val="74000"/>
                </a:schemeClr>
              </a:gs>
              <a:gs pos="7000">
                <a:schemeClr val="accent1">
                  <a:alpha val="0"/>
                </a:schemeClr>
              </a:gs>
              <a:gs pos="95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2D3974-FE6C-4794-924B-3A3DA8424506}"/>
              </a:ext>
            </a:extLst>
          </p:cNvPr>
          <p:cNvSpPr txBox="1"/>
          <p:nvPr/>
        </p:nvSpPr>
        <p:spPr>
          <a:xfrm>
            <a:off x="820058" y="2835603"/>
            <a:ext cx="41965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cvc5</a:t>
            </a:r>
            <a:r>
              <a:rPr lang="zh-CN" altLang="en-US" sz="4400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原理与应用</a:t>
            </a:r>
            <a:endParaRPr lang="en-US" altLang="zh-CN" sz="4400" dirty="0">
              <a:solidFill>
                <a:schemeClr val="accent4">
                  <a:lumMod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190DFA-9BEE-4446-8057-EB8E3213C18E}"/>
              </a:ext>
            </a:extLst>
          </p:cNvPr>
          <p:cNvSpPr txBox="1"/>
          <p:nvPr/>
        </p:nvSpPr>
        <p:spPr>
          <a:xfrm>
            <a:off x="914101" y="5336778"/>
            <a:ext cx="579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小组成员：黄熠辉、潘正涵、冯登伟、周述余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D0C3F0-93AB-4440-9ABB-6907347ED0A4}"/>
              </a:ext>
            </a:extLst>
          </p:cNvPr>
          <p:cNvSpPr txBox="1"/>
          <p:nvPr/>
        </p:nvSpPr>
        <p:spPr>
          <a:xfrm>
            <a:off x="914101" y="4803928"/>
            <a:ext cx="314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汇报时间：</a:t>
            </a:r>
            <a:r>
              <a:rPr lang="en-US" altLang="zh-CN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2025.12.12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F9BC44-B02A-4A76-BB33-CC86367ADEFC}"/>
              </a:ext>
            </a:extLst>
          </p:cNvPr>
          <p:cNvSpPr txBox="1"/>
          <p:nvPr/>
        </p:nvSpPr>
        <p:spPr>
          <a:xfrm>
            <a:off x="861430" y="1269348"/>
            <a:ext cx="24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alpha val="77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厚德 求真 励学 笃行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BF2838-725C-4B87-A3E3-75FB2E893A77}"/>
              </a:ext>
            </a:extLst>
          </p:cNvPr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B1733-6A90-32EA-568A-B31221FDD843}"/>
              </a:ext>
            </a:extLst>
          </p:cNvPr>
          <p:cNvSpPr txBox="1"/>
          <p:nvPr/>
        </p:nvSpPr>
        <p:spPr>
          <a:xfrm>
            <a:off x="914101" y="5869628"/>
            <a:ext cx="579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汇报人：周述余</a:t>
            </a:r>
          </a:p>
        </p:txBody>
      </p:sp>
    </p:spTree>
    <p:extLst>
      <p:ext uri="{BB962C8B-B14F-4D97-AF65-F5344CB8AC3E}">
        <p14:creationId xmlns:p14="http://schemas.microsoft.com/office/powerpoint/2010/main" val="1536079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FAC18-0F7D-C4C5-2C3A-9F9C95577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982B7-A3B2-F2B3-063C-753943AAE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Python API </a:t>
            </a:r>
            <a:r>
              <a:rPr lang="zh-CN" altLang="en-US" dirty="0">
                <a:solidFill>
                  <a:schemeClr val="accent1"/>
                </a:solidFill>
              </a:rPr>
              <a:t>介绍</a:t>
            </a: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A694EA2C-CA9F-8D36-CFA4-F18ED35C9448}"/>
              </a:ext>
            </a:extLst>
          </p:cNvPr>
          <p:cNvSpPr txBox="1"/>
          <p:nvPr/>
        </p:nvSpPr>
        <p:spPr>
          <a:xfrm>
            <a:off x="750103" y="1663600"/>
            <a:ext cx="5828497" cy="20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cvc5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Solver</a:t>
            </a:r>
            <a:r>
              <a:rPr lang="zh-CN" altLang="en-US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类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，这是核心，负责管理各项配置。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Menlo" panose="020B0609030804020204" pitchFamily="49" charset="0"/>
              <a:ea typeface="思源黑体 CN Normal" panose="020B0400000000000000" pitchFamily="34" charset="-122"/>
            </a:endParaRPr>
          </a:p>
          <a:p>
            <a:pPr>
              <a:lnSpc>
                <a:spcPct val="180000"/>
              </a:lnSpc>
              <a:buNone/>
            </a:pPr>
            <a:r>
              <a:rPr lang="en-US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cvc5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Sort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类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，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SMT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中的数据类型。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Menlo" panose="020B0609030804020204" pitchFamily="49" charset="0"/>
              <a:ea typeface="思源黑体 CN Normal" panose="020B0400000000000000" pitchFamily="34" charset="-122"/>
            </a:endParaRPr>
          </a:p>
          <a:p>
            <a:pPr>
              <a:lnSpc>
                <a:spcPct val="180000"/>
              </a:lnSpc>
            </a:pPr>
            <a:r>
              <a:rPr lang="en-US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cvc5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Term</a:t>
            </a:r>
            <a:r>
              <a:rPr lang="zh-CN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类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，这是逻辑公式的基本构建单元。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Menlo" panose="020B0609030804020204" pitchFamily="49" charset="0"/>
              <a:ea typeface="思源黑体 CN Normal" panose="020B0400000000000000" pitchFamily="34" charset="-122"/>
            </a:endParaRPr>
          </a:p>
          <a:p>
            <a:pPr>
              <a:lnSpc>
                <a:spcPct val="180000"/>
              </a:lnSpc>
            </a:pPr>
            <a:r>
              <a:rPr lang="en-US" dirty="0">
                <a:solidFill>
                  <a:srgbClr val="E5C07B"/>
                </a:solidFill>
                <a:latin typeface="Menlo" panose="020B0609030804020204" pitchFamily="49" charset="0"/>
              </a:rPr>
              <a:t>cvc5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dirty="0">
                <a:solidFill>
                  <a:srgbClr val="61AFEF"/>
                </a:solidFill>
                <a:latin typeface="Menlo" panose="020B0609030804020204" pitchFamily="49" charset="0"/>
              </a:rPr>
              <a:t>Kind</a:t>
            </a:r>
            <a:r>
              <a:rPr lang="zh-CN" altLang="en-US" dirty="0">
                <a:solidFill>
                  <a:srgbClr val="61AFEF"/>
                </a:solidFill>
                <a:latin typeface="Menlo" panose="020B0609030804020204" pitchFamily="49" charset="0"/>
              </a:rPr>
              <a:t> 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是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cvc5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中表示各种运算操作符的类。</a:t>
            </a:r>
            <a:endParaRPr lang="en-US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798D6FF-0F41-CB07-90C9-50CF2A60D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26" y="289351"/>
            <a:ext cx="2462773" cy="6279298"/>
          </a:xfrm>
          <a:prstGeom prst="rect">
            <a:avLst/>
          </a:prstGeom>
        </p:spPr>
      </p:pic>
      <p:sp>
        <p:nvSpPr>
          <p:cNvPr id="5" name="文本框 2">
            <a:extLst>
              <a:ext uri="{FF2B5EF4-FFF2-40B4-BE49-F238E27FC236}">
                <a16:creationId xmlns:a16="http://schemas.microsoft.com/office/drawing/2014/main" id="{E68DC219-D98B-FF69-33E3-B077DEA46019}"/>
              </a:ext>
            </a:extLst>
          </p:cNvPr>
          <p:cNvSpPr txBox="1"/>
          <p:nvPr/>
        </p:nvSpPr>
        <p:spPr>
          <a:xfrm>
            <a:off x="750103" y="3915385"/>
            <a:ext cx="5955497" cy="20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  <a:buNone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构建公式的过程，本质上是在内存中构建一棵抽象语法树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(AST)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，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cvc5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通过 </a:t>
            </a:r>
            <a:r>
              <a:rPr lang="en-US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cvc5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mkTerm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cvc5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children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zh-CN" altLang="en-US" b="0" spc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  <a:ea typeface="思源黑体 CN Normal" panose="020B0400000000000000" pitchFamily="34" charset="-122"/>
              </a:rPr>
              <a:t> 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思源黑体 CN Normal" panose="020B0400000000000000" pitchFamily="34" charset="-122"/>
              </a:rPr>
              <a:t>来组合各个节点，最后形成需要的公式。</a:t>
            </a:r>
            <a:endParaRPr lang="en-US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80000"/>
              </a:lnSpc>
            </a:pP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Menlo" panose="020B0609030804020204" pitchFamily="49" charset="0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48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07B2C-40A4-EEE3-784B-253FCC7A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>
            <a:extLst>
              <a:ext uri="{FF2B5EF4-FFF2-40B4-BE49-F238E27FC236}">
                <a16:creationId xmlns:a16="http://schemas.microsoft.com/office/drawing/2014/main" id="{6A68AFAD-B91C-04B2-328E-EABBD78A18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1679" y="12194"/>
            <a:ext cx="12235210" cy="6882306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5270C15-9656-C679-FBB8-F876707F1F2C}"/>
              </a:ext>
            </a:extLst>
          </p:cNvPr>
          <p:cNvSpPr/>
          <p:nvPr/>
        </p:nvSpPr>
        <p:spPr>
          <a:xfrm>
            <a:off x="0" y="-1"/>
            <a:ext cx="12213531" cy="6845808"/>
          </a:xfrm>
          <a:prstGeom prst="rect">
            <a:avLst/>
          </a:prstGeom>
          <a:gradFill>
            <a:gsLst>
              <a:gs pos="25350">
                <a:schemeClr val="accent1">
                  <a:alpha val="25000"/>
                </a:schemeClr>
              </a:gs>
              <a:gs pos="0">
                <a:schemeClr val="accent1">
                  <a:alpha val="11000"/>
                </a:schemeClr>
              </a:gs>
              <a:gs pos="78000">
                <a:schemeClr val="accent1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9937C1-5F7B-5A11-E48D-80E6C062EE18}"/>
              </a:ext>
            </a:extLst>
          </p:cNvPr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4D67B8F-D701-70F6-25EC-B465B4DEDD85}"/>
              </a:ext>
            </a:extLst>
          </p:cNvPr>
          <p:cNvGrpSpPr/>
          <p:nvPr/>
        </p:nvGrpSpPr>
        <p:grpSpPr>
          <a:xfrm>
            <a:off x="879586" y="2698204"/>
            <a:ext cx="6273460" cy="2011563"/>
            <a:chOff x="1377020" y="924560"/>
            <a:chExt cx="6273460" cy="201156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58AE77-093D-7BEC-1121-FF86E5BE5EEC}"/>
                </a:ext>
              </a:extLst>
            </p:cNvPr>
            <p:cNvSpPr txBox="1"/>
            <p:nvPr/>
          </p:nvSpPr>
          <p:spPr>
            <a:xfrm>
              <a:off x="1385035" y="924560"/>
              <a:ext cx="603050" cy="1067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4</a:t>
              </a:r>
              <a:endParaRPr lang="zh-CN" altLang="en-US" sz="5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FA57BC8-50FD-C915-AEE4-465CA65B68D3}"/>
                </a:ext>
              </a:extLst>
            </p:cNvPr>
            <p:cNvSpPr txBox="1"/>
            <p:nvPr/>
          </p:nvSpPr>
          <p:spPr>
            <a:xfrm>
              <a:off x="1940731" y="1377240"/>
              <a:ext cx="1645579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Four</a:t>
              </a:r>
              <a:endParaRPr lang="zh-CN" altLang="en-US" sz="2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B66D3F0-6A31-A7E4-724E-C5FC582ACAEC}"/>
                </a:ext>
              </a:extLst>
            </p:cNvPr>
            <p:cNvSpPr txBox="1"/>
            <p:nvPr/>
          </p:nvSpPr>
          <p:spPr>
            <a:xfrm>
              <a:off x="1377020" y="2121605"/>
              <a:ext cx="2287806" cy="814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lang="zh-CN" altLang="en-US" sz="4000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求解演示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8E421AA-0E00-C9A4-11BF-F57B5ECA01D3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290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1BF86-379A-B484-F07F-B61804DD1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9F329-16DB-A552-4408-8D1E3A5D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线性方程组问题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63BB74-9F71-3081-FAAD-4D453E2E0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471" y="2589393"/>
            <a:ext cx="5277529" cy="1679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1E12FB-B2E6-FC89-59DC-FDEBBD19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18" y="2376465"/>
            <a:ext cx="5143904" cy="223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2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D49E-F406-5F7D-B93C-1B0FE79E8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CC5F5-8C7D-48BD-8215-2D880A62F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非线性方程求解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87C745-3864-69DE-B5C4-77969C88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7940" y="1825735"/>
            <a:ext cx="3810532" cy="5048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009B2C-455B-8675-AD8F-3D461222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908" y="3562926"/>
            <a:ext cx="7049030" cy="13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5029C-2DE7-EF0B-2AED-B5859DA7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3CB18-4506-2D2C-5140-10308E34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SAT</a:t>
            </a:r>
            <a:r>
              <a:rPr lang="zh-CN" altLang="en-US" dirty="0">
                <a:solidFill>
                  <a:schemeClr val="accent1"/>
                </a:solidFill>
              </a:rPr>
              <a:t>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003013-2AEA-7EB7-4DD1-8DC60AE07C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4807" y="1222131"/>
            <a:ext cx="2808854" cy="5069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A9457-6682-C890-8AE2-C98A3DE6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854" y="2308512"/>
            <a:ext cx="6776492" cy="25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948AE-5167-DCD7-9D3F-67FC76F7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022A8-7CC5-6785-D0B4-B3D05C10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字符串约束满足问题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C145C1-8B76-C68F-24E8-7B7470453E2E}"/>
              </a:ext>
            </a:extLst>
          </p:cNvPr>
          <p:cNvSpPr txBox="1"/>
          <p:nvPr/>
        </p:nvSpPr>
        <p:spPr>
          <a:xfrm>
            <a:off x="1359703" y="1379319"/>
            <a:ext cx="9296401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/>
                <a:ea typeface="思源黑体 CN Normal" panose="020B0400000000000000"/>
              </a:rPr>
              <a:t>给定两个初始字符串变量 x1 和 x2，每个字符串长度不超过两个字符，能否通过最多三次字符串拼接操作生成目标字符串 "abbaabb"？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538CE3B-CB58-C5FF-638E-10EDC179AEC9}"/>
                  </a:ext>
                </a:extLst>
              </p:cNvPr>
              <p:cNvSpPr txBox="1"/>
              <p:nvPr/>
            </p:nvSpPr>
            <p:spPr>
              <a:xfrm>
                <a:off x="1073730" y="2566528"/>
                <a:ext cx="5022270" cy="3816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变量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	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字符串：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altLang="zh-CN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altLang="zh-CN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ar-AE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黑体 CN Normal" panose="020B040000000000000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	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布尔选择变量：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altLang="zh-CN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altLang="zh-CN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altLang="zh-CN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altLang="zh-CN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ar-AE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黑体 CN Normal" panose="020B040000000000000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长度约束：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思源黑体 CN Normal" panose="020B040000000000000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Heavy" panose="020B0A00000000000000"/>
                    <a:cs typeface="Times New Roman" panose="02020603050405020304" pitchFamily="18" charset="0"/>
                  </a:rPr>
                  <a:t>拼接约束</a:t>
                </a:r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黑体 CN Heavy" panose="020B0A0000000000000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	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第一次：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zh-CN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})</m:t>
                    </m:r>
                  </m:oMath>
                </a14:m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 CN Normal" panose="020B040000000000000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	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第二次：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nor/>
                      </m:rPr>
                      <a:rPr lang="zh-CN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  <a:cs typeface="Times New Roman" panose="02020603050405020304" pitchFamily="18" charset="0"/>
                      </a:rPr>
                      <m:t>})</m:t>
                    </m:r>
                  </m:oMath>
                </a14:m>
                <a:endParaRPr lang="ar-AE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 CN Normal" panose="020B040000000000000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	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第三次：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Times New Roman" panose="02020603050405020304" pitchFamily="18" charset="0"/>
                            <a:ea typeface="思源黑体 CN Normal" panose="020B040000000000000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𝑚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{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1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2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3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4</m:t>
                    </m:r>
                    <m:r>
                      <a:rPr lang="en-US" altLang="zh-CN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})</m:t>
                    </m:r>
                  </m:oMath>
                </a14:m>
                <a:endParaRPr lang="ar-AE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 CN Normal" panose="020B040000000000000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/>
                    <a:cs typeface="Times New Roman" panose="02020603050405020304" pitchFamily="18" charset="0"/>
                  </a:rPr>
                  <a:t>目标约束：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="</m:t>
                    </m:r>
                    <m:r>
                      <a:rPr lang="en-US" altLang="zh-CN" b="0" i="1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𝑎𝑏𝑏𝑎𝑎𝑏𝑏</m:t>
                    </m:r>
                    <m:r>
                      <a:rPr lang="en-US" altLang="zh-CN" b="0" i="1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/>
                      </a:rPr>
                      <m:t>“</m:t>
                    </m:r>
                  </m:oMath>
                </a14:m>
                <a:endParaRPr lang="ar-AE" altLang="zh-CN" dirty="0">
                  <a:solidFill>
                    <a:srgbClr val="1D1B1C"/>
                  </a:solidFill>
                  <a:latin typeface="Times New Roman" panose="02020603050405020304" pitchFamily="18" charset="0"/>
                  <a:ea typeface="思源黑体 CN Normal" panose="020B040000000000000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538CE3B-CB58-C5FF-638E-10EDC179A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30" y="2566528"/>
                <a:ext cx="5022270" cy="3816173"/>
              </a:xfrm>
              <a:prstGeom prst="rect">
                <a:avLst/>
              </a:prstGeom>
              <a:blipFill>
                <a:blip r:embed="rId3"/>
                <a:stretch>
                  <a:fillRect l="-971" b="-1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C4823E1-9187-412C-A3AA-BCA52BCE02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6736"/>
          <a:stretch/>
        </p:blipFill>
        <p:spPr>
          <a:xfrm>
            <a:off x="6007903" y="2260281"/>
            <a:ext cx="3399692" cy="29670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00E911-7C4D-31D3-4034-7E958629F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981" y="2260281"/>
            <a:ext cx="3117918" cy="35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1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EDF6A-628B-33AF-6C25-D04A48D12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F59C4-36AD-4B4E-7294-5D823787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调度优化问题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32228F-679D-8A55-CBAF-CD2D47E4513E}"/>
              </a:ext>
            </a:extLst>
          </p:cNvPr>
          <p:cNvSpPr txBox="1"/>
          <p:nvPr/>
        </p:nvSpPr>
        <p:spPr>
          <a:xfrm>
            <a:off x="750104" y="1081178"/>
            <a:ext cx="10820401" cy="1156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假设我们有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3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项作业需要在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2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台机器上完成。作业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1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需要机器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1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工作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10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分钟，然后机器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2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工作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5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分钟。作业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2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需要机器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2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工作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20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分钟，然后机器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1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工作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5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分钟。作业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3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需要机器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1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工作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5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分钟，然后机器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2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工作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5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黑体 CN Normal" panose="020B0400000000000000"/>
                <a:cs typeface="Times New Roman" panose="02020603050405020304" pitchFamily="18" charset="0"/>
              </a:rPr>
              <a:t>分钟。完成所有作业至少需要多少时间？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3459671-678A-BF10-E3DE-7595A1BF0115}"/>
                  </a:ext>
                </a:extLst>
              </p:cNvPr>
              <p:cNvSpPr txBox="1"/>
              <p:nvPr/>
            </p:nvSpPr>
            <p:spPr>
              <a:xfrm>
                <a:off x="701613" y="2551730"/>
                <a:ext cx="9878291" cy="3668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/>
                <a:r>
                  <a:rPr lang="zh-CN" altLang="en-US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对每个作业阶段创建开始时间变量：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140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11</m:t>
                        </m:r>
                      </m:sub>
                    </m:sSub>
                    <m:r>
                      <a:rPr lang="en-US" altLang="zh-CN" sz="1400" b="0" i="1" spc="100" dirty="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12</m:t>
                        </m:r>
                      </m:sub>
                    </m:sSub>
                    <m:r>
                      <a:rPr lang="en-US" altLang="zh-CN" sz="1400" b="0" i="1" spc="100" dirty="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21</m:t>
                        </m:r>
                      </m:sub>
                    </m:sSub>
                    <m:r>
                      <a:rPr lang="en-US" altLang="zh-CN" sz="1400" b="0" i="1" spc="100" dirty="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22</m:t>
                        </m:r>
                      </m:sub>
                    </m:sSub>
                    <m:r>
                      <a:rPr lang="en-US" altLang="zh-CN" sz="1400" b="0" i="1" spc="100" dirty="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31</m:t>
                        </m:r>
                      </m:sub>
                    </m:sSub>
                    <m:r>
                      <a:rPr lang="en-US" altLang="zh-CN" sz="1400" b="0" i="1" spc="100" dirty="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1400" b="0" i="1" spc="100" dirty="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32</m:t>
                        </m:r>
                      </m:sub>
                    </m:sSub>
                  </m:oMath>
                </a14:m>
                <a:endParaRPr lang="en-US" altLang="zh-CN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just" hangingPunct="0"/>
                <a:r>
                  <a:rPr lang="zh-CN" altLang="en-US" sz="1400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作业阶段顺序约束</a:t>
                </a:r>
                <a:r>
                  <a:rPr lang="zh-CN" altLang="en-US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400" i="1" spc="10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≥</m:t>
                            </m:r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10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31</m:t>
                                </m:r>
                              </m:sub>
                            </m:sSub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just" hangingPunct="0"/>
                <a:r>
                  <a:rPr lang="zh-CN" altLang="en-US" sz="1400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机器互斥约束</a:t>
                </a:r>
                <a:endParaRPr lang="en-US" altLang="zh-CN" sz="14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just" hangingPunct="0"/>
                <a:r>
                  <a:rPr lang="en-US" altLang="zh-CN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	</a:t>
                </a:r>
                <a:r>
                  <a:rPr lang="zh-CN" altLang="en-US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机器</a:t>
                </a:r>
                <a:r>
                  <a:rPr lang="en-US" altLang="zh-CN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1</a:t>
                </a:r>
                <a:r>
                  <a:rPr lang="zh-CN" altLang="en-US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400" i="1" spc="10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b="0" i="1" spc="100" smtClean="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pc="100" smtClean="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b="0" i="1" spc="100" smtClean="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b="0" i="1" spc="100" smtClean="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pc="100" smtClean="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b="0" i="1" spc="100" smtClean="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d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∨(</m:t>
                            </m:r>
                            <m:sSub>
                              <m:sSubPr>
                                <m:ctrlP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)</m:t>
                            </m:r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</m:t>
                            </m:r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b="0" i="1" spc="100" smtClean="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d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∨(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31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)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1400" b="0" i="1" spc="100" smtClean="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b="0" i="1" spc="100" smtClean="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∨(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b="0" i="1" spc="100" smtClean="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31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)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just" hangingPunct="0"/>
                <a:r>
                  <a:rPr lang="en-US" altLang="zh-CN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	</a:t>
                </a:r>
                <a:r>
                  <a:rPr lang="zh-CN" altLang="en-US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机器</a:t>
                </a:r>
                <a:r>
                  <a:rPr lang="en-US" altLang="zh-CN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2</a:t>
                </a:r>
                <a:r>
                  <a:rPr lang="zh-CN" altLang="en-US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400" i="1" spc="10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∨(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)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∨(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)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400" i="1" spc="100">
                                        <a:solidFill>
                                          <a:srgbClr val="1D1B1C"/>
                                        </a:solidFill>
                                        <a:latin typeface="Cambria Math" panose="02040503050406030204" pitchFamily="18" charset="0"/>
                                        <a:ea typeface="思源黑体 CN Normal" panose="020B0400000000000000" pitchFamily="34" charset="-122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d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∨(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400" i="1" spc="100">
                                    <a:solidFill>
                                      <a:srgbClr val="1D1B1C"/>
                                    </a:solidFill>
                                    <a:latin typeface="Cambria Math" panose="02040503050406030204" pitchFamily="18" charset="0"/>
                                    <a:ea typeface="思源黑体 CN Normal" panose="020B0400000000000000" pitchFamily="34" charset="-122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)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400" i="1" spc="100">
                                <a:solidFill>
                                  <a:srgbClr val="1D1B1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just" hangingPunct="0"/>
                <a:endParaRPr lang="en-US" altLang="zh-CN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just" hangingPunct="0"/>
                <a:r>
                  <a:rPr lang="zh-CN" altLang="en-US" sz="1400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非负约束</a:t>
                </a:r>
                <a:r>
                  <a:rPr lang="zh-CN" altLang="en-US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1400" i="1" spc="10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zh-CN" sz="1400" i="1" spc="10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i</m:t>
                    </m:r>
                    <m:r>
                      <a:rPr lang="en-US" altLang="zh-CN" sz="1400" b="0" i="1" spc="10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,</m:t>
                    </m:r>
                    <m:r>
                      <a:rPr lang="en-US" altLang="zh-CN" sz="1400" b="0" i="1" spc="10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𝑘</m:t>
                    </m:r>
                    <m:r>
                      <a:rPr lang="en-US" altLang="zh-CN" sz="1400" b="0" i="1" spc="10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:</m:t>
                    </m:r>
                    <m:sSub>
                      <m:sSubPr>
                        <m:ctrlPr>
                          <a:rPr lang="en-US" altLang="zh-CN" sz="1400" b="0" i="1" spc="10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spc="10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1400" b="0" i="1" spc="100" smtClean="0">
                            <a:solidFill>
                              <a:srgbClr val="1D1B1C"/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𝑖𝑘</m:t>
                        </m:r>
                      </m:sub>
                    </m:sSub>
                    <m:r>
                      <a:rPr lang="en-US" altLang="zh-CN" sz="1400" b="0" i="1" spc="10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400" b="0" i="1" spc="10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1400" b="0" spc="100" dirty="0">
                  <a:solidFill>
                    <a:srgbClr val="1D1B1C"/>
                  </a:solidFill>
                  <a:latin typeface="思源黑体 CN Normal" panose="020B0400000000000000" pitchFamily="34" charset="-122"/>
                  <a:ea typeface="Cambria Math" panose="02040503050406030204" pitchFamily="18" charset="0"/>
                </a:endParaRPr>
              </a:p>
              <a:p>
                <a:pPr algn="just" hangingPunct="0"/>
                <a:endParaRPr lang="en-US" altLang="zh-CN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algn="just" hangingPunct="0"/>
                <a:r>
                  <a:rPr lang="zh-CN" altLang="en-US" sz="1400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目标最小化总完成时间</a:t>
                </a:r>
                <a14:m>
                  <m:oMath xmlns:m="http://schemas.openxmlformats.org/officeDocument/2006/math">
                    <m:r>
                      <a:rPr lang="en-US" altLang="zh-CN" sz="1400" b="1" i="1" spc="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𝑻</m:t>
                    </m:r>
                    <m:r>
                      <a:rPr lang="zh-CN" altLang="en-US" sz="1400" b="1" i="1" spc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约束</m:t>
                    </m:r>
                  </m:oMath>
                </a14:m>
                <a:r>
                  <a:rPr lang="zh-CN" altLang="en-US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spc="100" dirty="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Min</m:t>
                    </m:r>
                    <m:r>
                      <a:rPr lang="en-US" altLang="zh-CN" sz="1400" b="0" i="1" spc="100" dirty="0" smtClean="0">
                        <a:solidFill>
                          <a:srgbClr val="1D1B1C"/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𝑇</m:t>
                    </m:r>
                  </m:oMath>
                </a14:m>
                <a:endParaRPr lang="zh-CN" altLang="en-US" sz="1400" spc="100" dirty="0">
                  <a:solidFill>
                    <a:srgbClr val="1D1B1C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3459671-678A-BF10-E3DE-7595A1BF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3" y="2551730"/>
                <a:ext cx="9878291" cy="3668248"/>
              </a:xfrm>
              <a:prstGeom prst="rect">
                <a:avLst/>
              </a:prstGeom>
              <a:blipFill>
                <a:blip r:embed="rId3"/>
                <a:stretch>
                  <a:fillRect l="-185" t="-333" b="-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5053D06-26C4-9BB3-C0BC-9F66D67B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51" y="2171119"/>
            <a:ext cx="4500129" cy="43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7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CCC58-9206-0352-0C06-EC2193CC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>
            <a:extLst>
              <a:ext uri="{FF2B5EF4-FFF2-40B4-BE49-F238E27FC236}">
                <a16:creationId xmlns:a16="http://schemas.microsoft.com/office/drawing/2014/main" id="{2674014A-F7C3-61AA-C6D4-5AD0D2EE19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1679" y="12194"/>
            <a:ext cx="12235210" cy="6882306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9AD9F646-F2EE-2E9A-B39F-01989F350D60}"/>
              </a:ext>
            </a:extLst>
          </p:cNvPr>
          <p:cNvSpPr/>
          <p:nvPr/>
        </p:nvSpPr>
        <p:spPr>
          <a:xfrm>
            <a:off x="0" y="-1"/>
            <a:ext cx="12213531" cy="6845808"/>
          </a:xfrm>
          <a:prstGeom prst="rect">
            <a:avLst/>
          </a:prstGeom>
          <a:gradFill>
            <a:gsLst>
              <a:gs pos="25350">
                <a:schemeClr val="accent1">
                  <a:alpha val="25000"/>
                </a:schemeClr>
              </a:gs>
              <a:gs pos="0">
                <a:schemeClr val="accent1">
                  <a:alpha val="11000"/>
                </a:schemeClr>
              </a:gs>
              <a:gs pos="78000">
                <a:schemeClr val="accent1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B42E44-E0B2-7679-BEE9-83BFEC858E2D}"/>
              </a:ext>
            </a:extLst>
          </p:cNvPr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8195143-9328-65DD-0EF8-3DF00D2827A1}"/>
              </a:ext>
            </a:extLst>
          </p:cNvPr>
          <p:cNvGrpSpPr/>
          <p:nvPr/>
        </p:nvGrpSpPr>
        <p:grpSpPr>
          <a:xfrm>
            <a:off x="879586" y="2698204"/>
            <a:ext cx="6273460" cy="2011563"/>
            <a:chOff x="1377020" y="924560"/>
            <a:chExt cx="6273460" cy="201156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88C8A0-8151-036E-D7EA-FCFAB0EB1FD6}"/>
                </a:ext>
              </a:extLst>
            </p:cNvPr>
            <p:cNvSpPr txBox="1"/>
            <p:nvPr/>
          </p:nvSpPr>
          <p:spPr>
            <a:xfrm>
              <a:off x="1385035" y="924560"/>
              <a:ext cx="603050" cy="1067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5</a:t>
              </a:r>
              <a:endParaRPr lang="zh-CN" altLang="en-US" sz="5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90BF76B-2282-66E1-CE59-A2E0D2785789}"/>
                </a:ext>
              </a:extLst>
            </p:cNvPr>
            <p:cNvSpPr txBox="1"/>
            <p:nvPr/>
          </p:nvSpPr>
          <p:spPr>
            <a:xfrm>
              <a:off x="1983371" y="1377240"/>
              <a:ext cx="1560299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Five</a:t>
              </a:r>
              <a:endParaRPr lang="zh-CN" altLang="en-US" sz="2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6CEDABD-3ABF-B071-D3D3-05F2BE9ADAC8}"/>
                </a:ext>
              </a:extLst>
            </p:cNvPr>
            <p:cNvSpPr txBox="1"/>
            <p:nvPr/>
          </p:nvSpPr>
          <p:spPr>
            <a:xfrm>
              <a:off x="1377020" y="2121605"/>
              <a:ext cx="1236236" cy="814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lang="zh-CN" altLang="en-US" sz="4000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总结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3581B6B-1BC6-1455-AC3E-4EA0BD456E0B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127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>
            <a:extLst>
              <a:ext uri="{FF2B5EF4-FFF2-40B4-BE49-F238E27FC236}">
                <a16:creationId xmlns:a16="http://schemas.microsoft.com/office/drawing/2014/main" id="{3CBDCCE9-81E8-4F2F-9FF6-76385EF6D3E0}"/>
              </a:ext>
            </a:extLst>
          </p:cNvPr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02F086F-3BE1-4482-9C38-9B07804F52C7}"/>
              </a:ext>
            </a:extLst>
          </p:cNvPr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3861F1-1BF2-48E5-86F8-D15B5C3D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0" name="iconfont-1014-459914">
            <a:extLst>
              <a:ext uri="{FF2B5EF4-FFF2-40B4-BE49-F238E27FC236}">
                <a16:creationId xmlns:a16="http://schemas.microsoft.com/office/drawing/2014/main" id="{0DAF0733-ACA0-4362-B1A6-B6B9DF0D4833}"/>
              </a:ext>
            </a:extLst>
          </p:cNvPr>
          <p:cNvSpPr>
            <a:spLocks noChangeAspect="1"/>
          </p:cNvSpPr>
          <p:nvPr/>
        </p:nvSpPr>
        <p:spPr bwMode="auto">
          <a:xfrm>
            <a:off x="838200" y="1657833"/>
            <a:ext cx="609685" cy="609560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iconfont-1014-459914">
            <a:extLst>
              <a:ext uri="{FF2B5EF4-FFF2-40B4-BE49-F238E27FC236}">
                <a16:creationId xmlns:a16="http://schemas.microsoft.com/office/drawing/2014/main" id="{BFCEDFC9-BF13-4EA9-8B71-169E704FBEC7}"/>
              </a:ext>
            </a:extLst>
          </p:cNvPr>
          <p:cNvSpPr>
            <a:spLocks noChangeAspect="1"/>
          </p:cNvSpPr>
          <p:nvPr/>
        </p:nvSpPr>
        <p:spPr bwMode="auto">
          <a:xfrm>
            <a:off x="898267" y="3900562"/>
            <a:ext cx="609685" cy="592607"/>
          </a:xfrm>
          <a:custGeom>
            <a:avLst/>
            <a:gdLst>
              <a:gd name="T0" fmla="*/ 6054 w 12566"/>
              <a:gd name="T1" fmla="*/ 2137 h 12216"/>
              <a:gd name="T2" fmla="*/ 1506 w 12566"/>
              <a:gd name="T3" fmla="*/ 6950 h 12216"/>
              <a:gd name="T4" fmla="*/ 1527 w 12566"/>
              <a:gd name="T5" fmla="*/ 6950 h 12216"/>
              <a:gd name="T6" fmla="*/ 1527 w 12566"/>
              <a:gd name="T7" fmla="*/ 12216 h 12216"/>
              <a:gd name="T8" fmla="*/ 5131 w 12566"/>
              <a:gd name="T9" fmla="*/ 12216 h 12216"/>
              <a:gd name="T10" fmla="*/ 5131 w 12566"/>
              <a:gd name="T11" fmla="*/ 9020 h 12216"/>
              <a:gd name="T12" fmla="*/ 7406 w 12566"/>
              <a:gd name="T13" fmla="*/ 9020 h 12216"/>
              <a:gd name="T14" fmla="*/ 7406 w 12566"/>
              <a:gd name="T15" fmla="*/ 12216 h 12216"/>
              <a:gd name="T16" fmla="*/ 11060 w 12566"/>
              <a:gd name="T17" fmla="*/ 12216 h 12216"/>
              <a:gd name="T18" fmla="*/ 11060 w 12566"/>
              <a:gd name="T19" fmla="*/ 6950 h 12216"/>
              <a:gd name="T20" fmla="*/ 6558 w 12566"/>
              <a:gd name="T21" fmla="*/ 2137 h 12216"/>
              <a:gd name="T22" fmla="*/ 6054 w 12566"/>
              <a:gd name="T23" fmla="*/ 2137 h 12216"/>
              <a:gd name="T24" fmla="*/ 11132 w 12566"/>
              <a:gd name="T25" fmla="*/ 4666 h 12216"/>
              <a:gd name="T26" fmla="*/ 11134 w 12566"/>
              <a:gd name="T27" fmla="*/ 4666 h 12216"/>
              <a:gd name="T28" fmla="*/ 11134 w 12566"/>
              <a:gd name="T29" fmla="*/ 1200 h 12216"/>
              <a:gd name="T30" fmla="*/ 10334 w 12566"/>
              <a:gd name="T31" fmla="*/ 1200 h 12216"/>
              <a:gd name="T32" fmla="*/ 10334 w 12566"/>
              <a:gd name="T33" fmla="*/ 3868 h 12216"/>
              <a:gd name="T34" fmla="*/ 6466 w 12566"/>
              <a:gd name="T35" fmla="*/ 0 h 12216"/>
              <a:gd name="T36" fmla="*/ 6100 w 12566"/>
              <a:gd name="T37" fmla="*/ 0 h 12216"/>
              <a:gd name="T38" fmla="*/ 0 w 12566"/>
              <a:gd name="T39" fmla="*/ 6100 h 12216"/>
              <a:gd name="T40" fmla="*/ 566 w 12566"/>
              <a:gd name="T41" fmla="*/ 6666 h 12216"/>
              <a:gd name="T42" fmla="*/ 6049 w 12566"/>
              <a:gd name="T43" fmla="*/ 1182 h 12216"/>
              <a:gd name="T44" fmla="*/ 6500 w 12566"/>
              <a:gd name="T45" fmla="*/ 1166 h 12216"/>
              <a:gd name="T46" fmla="*/ 12000 w 12566"/>
              <a:gd name="T47" fmla="*/ 6666 h 12216"/>
              <a:gd name="T48" fmla="*/ 12566 w 12566"/>
              <a:gd name="T49" fmla="*/ 6100 h 12216"/>
              <a:gd name="T50" fmla="*/ 11132 w 12566"/>
              <a:gd name="T51" fmla="*/ 4666 h 12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566" h="12216">
                <a:moveTo>
                  <a:pt x="6054" y="2137"/>
                </a:moveTo>
                <a:lnTo>
                  <a:pt x="1506" y="6950"/>
                </a:lnTo>
                <a:lnTo>
                  <a:pt x="1527" y="6950"/>
                </a:lnTo>
                <a:lnTo>
                  <a:pt x="1527" y="12216"/>
                </a:lnTo>
                <a:lnTo>
                  <a:pt x="5131" y="12216"/>
                </a:lnTo>
                <a:lnTo>
                  <a:pt x="5131" y="9020"/>
                </a:lnTo>
                <a:lnTo>
                  <a:pt x="7406" y="9020"/>
                </a:lnTo>
                <a:lnTo>
                  <a:pt x="7406" y="12216"/>
                </a:lnTo>
                <a:lnTo>
                  <a:pt x="11060" y="12216"/>
                </a:lnTo>
                <a:lnTo>
                  <a:pt x="11060" y="6950"/>
                </a:lnTo>
                <a:lnTo>
                  <a:pt x="6558" y="2137"/>
                </a:lnTo>
                <a:lnTo>
                  <a:pt x="6054" y="2137"/>
                </a:lnTo>
                <a:close/>
                <a:moveTo>
                  <a:pt x="11132" y="4666"/>
                </a:moveTo>
                <a:lnTo>
                  <a:pt x="11134" y="4666"/>
                </a:lnTo>
                <a:lnTo>
                  <a:pt x="11134" y="1200"/>
                </a:lnTo>
                <a:lnTo>
                  <a:pt x="10334" y="1200"/>
                </a:lnTo>
                <a:lnTo>
                  <a:pt x="10334" y="3868"/>
                </a:lnTo>
                <a:lnTo>
                  <a:pt x="6466" y="0"/>
                </a:lnTo>
                <a:lnTo>
                  <a:pt x="6100" y="0"/>
                </a:lnTo>
                <a:lnTo>
                  <a:pt x="0" y="6100"/>
                </a:lnTo>
                <a:lnTo>
                  <a:pt x="566" y="6666"/>
                </a:lnTo>
                <a:lnTo>
                  <a:pt x="6049" y="1182"/>
                </a:lnTo>
                <a:lnTo>
                  <a:pt x="6500" y="1166"/>
                </a:lnTo>
                <a:lnTo>
                  <a:pt x="12000" y="6666"/>
                </a:lnTo>
                <a:lnTo>
                  <a:pt x="12566" y="6100"/>
                </a:lnTo>
                <a:lnTo>
                  <a:pt x="11132" y="46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3" name="iconfont-10123-4910624">
            <a:extLst>
              <a:ext uri="{FF2B5EF4-FFF2-40B4-BE49-F238E27FC236}">
                <a16:creationId xmlns:a16="http://schemas.microsoft.com/office/drawing/2014/main" id="{271FE869-DED8-403D-8D88-22ABD9B6F74C}"/>
              </a:ext>
            </a:extLst>
          </p:cNvPr>
          <p:cNvSpPr>
            <a:spLocks noChangeAspect="1"/>
          </p:cNvSpPr>
          <p:nvPr/>
        </p:nvSpPr>
        <p:spPr bwMode="auto">
          <a:xfrm>
            <a:off x="6066960" y="1657708"/>
            <a:ext cx="609685" cy="609685"/>
          </a:xfrm>
          <a:custGeom>
            <a:avLst/>
            <a:gdLst>
              <a:gd name="T0" fmla="*/ 2539 w 8534"/>
              <a:gd name="T1" fmla="*/ 5724 h 8534"/>
              <a:gd name="T2" fmla="*/ 2237 w 8534"/>
              <a:gd name="T3" fmla="*/ 6629 h 8534"/>
              <a:gd name="T4" fmla="*/ 2539 w 8534"/>
              <a:gd name="T5" fmla="*/ 7534 h 8534"/>
              <a:gd name="T6" fmla="*/ 1332 w 8534"/>
              <a:gd name="T7" fmla="*/ 7534 h 8534"/>
              <a:gd name="T8" fmla="*/ 1634 w 8534"/>
              <a:gd name="T9" fmla="*/ 6629 h 8534"/>
              <a:gd name="T10" fmla="*/ 1332 w 8534"/>
              <a:gd name="T11" fmla="*/ 5724 h 8534"/>
              <a:gd name="T12" fmla="*/ 1707 w 8534"/>
              <a:gd name="T13" fmla="*/ 1707 h 8534"/>
              <a:gd name="T14" fmla="*/ 2134 w 8534"/>
              <a:gd name="T15" fmla="*/ 854 h 8534"/>
              <a:gd name="T16" fmla="*/ 2987 w 8534"/>
              <a:gd name="T17" fmla="*/ 1707 h 8534"/>
              <a:gd name="T18" fmla="*/ 2134 w 8534"/>
              <a:gd name="T19" fmla="*/ 2134 h 8534"/>
              <a:gd name="T20" fmla="*/ 1707 w 8534"/>
              <a:gd name="T21" fmla="*/ 2987 h 8534"/>
              <a:gd name="T22" fmla="*/ 854 w 8534"/>
              <a:gd name="T23" fmla="*/ 2134 h 8534"/>
              <a:gd name="T24" fmla="*/ 1707 w 8534"/>
              <a:gd name="T25" fmla="*/ 1707 h 8534"/>
              <a:gd name="T26" fmla="*/ 3414 w 8534"/>
              <a:gd name="T27" fmla="*/ 0 h 8534"/>
              <a:gd name="T28" fmla="*/ 3840 w 8534"/>
              <a:gd name="T29" fmla="*/ 3414 h 8534"/>
              <a:gd name="T30" fmla="*/ 427 w 8534"/>
              <a:gd name="T31" fmla="*/ 3840 h 8534"/>
              <a:gd name="T32" fmla="*/ 0 w 8534"/>
              <a:gd name="T33" fmla="*/ 427 h 8534"/>
              <a:gd name="T34" fmla="*/ 640 w 8534"/>
              <a:gd name="T35" fmla="*/ 427 h 8534"/>
              <a:gd name="T36" fmla="*/ 427 w 8534"/>
              <a:gd name="T37" fmla="*/ 3200 h 8534"/>
              <a:gd name="T38" fmla="*/ 3200 w 8534"/>
              <a:gd name="T39" fmla="*/ 3414 h 8534"/>
              <a:gd name="T40" fmla="*/ 3414 w 8534"/>
              <a:gd name="T41" fmla="*/ 640 h 8534"/>
              <a:gd name="T42" fmla="*/ 640 w 8534"/>
              <a:gd name="T43" fmla="*/ 427 h 8534"/>
              <a:gd name="T44" fmla="*/ 3414 w 8534"/>
              <a:gd name="T45" fmla="*/ 4694 h 8534"/>
              <a:gd name="T46" fmla="*/ 3840 w 8534"/>
              <a:gd name="T47" fmla="*/ 8107 h 8534"/>
              <a:gd name="T48" fmla="*/ 427 w 8534"/>
              <a:gd name="T49" fmla="*/ 8534 h 8534"/>
              <a:gd name="T50" fmla="*/ 0 w 8534"/>
              <a:gd name="T51" fmla="*/ 5120 h 8534"/>
              <a:gd name="T52" fmla="*/ 640 w 8534"/>
              <a:gd name="T53" fmla="*/ 5120 h 8534"/>
              <a:gd name="T54" fmla="*/ 427 w 8534"/>
              <a:gd name="T55" fmla="*/ 7894 h 8534"/>
              <a:gd name="T56" fmla="*/ 3200 w 8534"/>
              <a:gd name="T57" fmla="*/ 8107 h 8534"/>
              <a:gd name="T58" fmla="*/ 3414 w 8534"/>
              <a:gd name="T59" fmla="*/ 5334 h 8534"/>
              <a:gd name="T60" fmla="*/ 640 w 8534"/>
              <a:gd name="T61" fmla="*/ 5120 h 8534"/>
              <a:gd name="T62" fmla="*/ 8107 w 8534"/>
              <a:gd name="T63" fmla="*/ 0 h 8534"/>
              <a:gd name="T64" fmla="*/ 8534 w 8534"/>
              <a:gd name="T65" fmla="*/ 3414 h 8534"/>
              <a:gd name="T66" fmla="*/ 5120 w 8534"/>
              <a:gd name="T67" fmla="*/ 3840 h 8534"/>
              <a:gd name="T68" fmla="*/ 4694 w 8534"/>
              <a:gd name="T69" fmla="*/ 427 h 8534"/>
              <a:gd name="T70" fmla="*/ 5334 w 8534"/>
              <a:gd name="T71" fmla="*/ 427 h 8534"/>
              <a:gd name="T72" fmla="*/ 5120 w 8534"/>
              <a:gd name="T73" fmla="*/ 3200 h 8534"/>
              <a:gd name="T74" fmla="*/ 7894 w 8534"/>
              <a:gd name="T75" fmla="*/ 3414 h 8534"/>
              <a:gd name="T76" fmla="*/ 8107 w 8534"/>
              <a:gd name="T77" fmla="*/ 640 h 8534"/>
              <a:gd name="T78" fmla="*/ 5334 w 8534"/>
              <a:gd name="T79" fmla="*/ 427 h 8534"/>
              <a:gd name="T80" fmla="*/ 8107 w 8534"/>
              <a:gd name="T81" fmla="*/ 4694 h 8534"/>
              <a:gd name="T82" fmla="*/ 8534 w 8534"/>
              <a:gd name="T83" fmla="*/ 8107 h 8534"/>
              <a:gd name="T84" fmla="*/ 5120 w 8534"/>
              <a:gd name="T85" fmla="*/ 8534 h 8534"/>
              <a:gd name="T86" fmla="*/ 4694 w 8534"/>
              <a:gd name="T87" fmla="*/ 5120 h 8534"/>
              <a:gd name="T88" fmla="*/ 5547 w 8534"/>
              <a:gd name="T89" fmla="*/ 5974 h 8534"/>
              <a:gd name="T90" fmla="*/ 7680 w 8534"/>
              <a:gd name="T91" fmla="*/ 6400 h 8534"/>
              <a:gd name="T92" fmla="*/ 5547 w 8534"/>
              <a:gd name="T93" fmla="*/ 5974 h 8534"/>
              <a:gd name="T94" fmla="*/ 5547 w 8534"/>
              <a:gd name="T95" fmla="*/ 7254 h 8534"/>
              <a:gd name="T96" fmla="*/ 7680 w 8534"/>
              <a:gd name="T97" fmla="*/ 6827 h 8534"/>
              <a:gd name="T98" fmla="*/ 5547 w 8534"/>
              <a:gd name="T99" fmla="*/ 1707 h 8534"/>
              <a:gd name="T100" fmla="*/ 7680 w 8534"/>
              <a:gd name="T101" fmla="*/ 2134 h 8534"/>
              <a:gd name="T102" fmla="*/ 5547 w 8534"/>
              <a:gd name="T103" fmla="*/ 1707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534" h="8534">
                <a:moveTo>
                  <a:pt x="1935" y="6327"/>
                </a:moveTo>
                <a:lnTo>
                  <a:pt x="2539" y="5724"/>
                </a:lnTo>
                <a:lnTo>
                  <a:pt x="2841" y="6026"/>
                </a:lnTo>
                <a:lnTo>
                  <a:pt x="2237" y="6629"/>
                </a:lnTo>
                <a:lnTo>
                  <a:pt x="2841" y="7232"/>
                </a:lnTo>
                <a:lnTo>
                  <a:pt x="2539" y="7534"/>
                </a:lnTo>
                <a:lnTo>
                  <a:pt x="1935" y="6930"/>
                </a:lnTo>
                <a:lnTo>
                  <a:pt x="1332" y="7534"/>
                </a:lnTo>
                <a:lnTo>
                  <a:pt x="1030" y="7232"/>
                </a:lnTo>
                <a:lnTo>
                  <a:pt x="1634" y="6629"/>
                </a:lnTo>
                <a:lnTo>
                  <a:pt x="1030" y="6026"/>
                </a:lnTo>
                <a:lnTo>
                  <a:pt x="1332" y="5724"/>
                </a:lnTo>
                <a:lnTo>
                  <a:pt x="1935" y="6327"/>
                </a:lnTo>
                <a:close/>
                <a:moveTo>
                  <a:pt x="1707" y="1707"/>
                </a:moveTo>
                <a:lnTo>
                  <a:pt x="1707" y="854"/>
                </a:lnTo>
                <a:lnTo>
                  <a:pt x="2134" y="854"/>
                </a:lnTo>
                <a:lnTo>
                  <a:pt x="2134" y="1707"/>
                </a:lnTo>
                <a:lnTo>
                  <a:pt x="2987" y="1707"/>
                </a:lnTo>
                <a:lnTo>
                  <a:pt x="2987" y="2134"/>
                </a:lnTo>
                <a:lnTo>
                  <a:pt x="2134" y="2134"/>
                </a:lnTo>
                <a:lnTo>
                  <a:pt x="2134" y="2987"/>
                </a:lnTo>
                <a:lnTo>
                  <a:pt x="1707" y="2987"/>
                </a:lnTo>
                <a:lnTo>
                  <a:pt x="1707" y="2134"/>
                </a:lnTo>
                <a:lnTo>
                  <a:pt x="854" y="2134"/>
                </a:lnTo>
                <a:lnTo>
                  <a:pt x="854" y="1707"/>
                </a:lnTo>
                <a:lnTo>
                  <a:pt x="1707" y="1707"/>
                </a:lnTo>
                <a:close/>
                <a:moveTo>
                  <a:pt x="427" y="0"/>
                </a:moveTo>
                <a:lnTo>
                  <a:pt x="3414" y="0"/>
                </a:lnTo>
                <a:cubicBezTo>
                  <a:pt x="3649" y="0"/>
                  <a:pt x="3840" y="191"/>
                  <a:pt x="3840" y="427"/>
                </a:cubicBezTo>
                <a:lnTo>
                  <a:pt x="3840" y="3414"/>
                </a:lnTo>
                <a:cubicBezTo>
                  <a:pt x="3840" y="3649"/>
                  <a:pt x="3649" y="3840"/>
                  <a:pt x="3414" y="3840"/>
                </a:cubicBezTo>
                <a:lnTo>
                  <a:pt x="427" y="3840"/>
                </a:lnTo>
                <a:cubicBezTo>
                  <a:pt x="191" y="3840"/>
                  <a:pt x="0" y="3649"/>
                  <a:pt x="0" y="3414"/>
                </a:cubicBezTo>
                <a:lnTo>
                  <a:pt x="0" y="427"/>
                </a:lnTo>
                <a:cubicBezTo>
                  <a:pt x="0" y="191"/>
                  <a:pt x="191" y="0"/>
                  <a:pt x="427" y="0"/>
                </a:cubicBezTo>
                <a:close/>
                <a:moveTo>
                  <a:pt x="640" y="427"/>
                </a:moveTo>
                <a:cubicBezTo>
                  <a:pt x="523" y="427"/>
                  <a:pt x="427" y="523"/>
                  <a:pt x="427" y="640"/>
                </a:cubicBezTo>
                <a:lnTo>
                  <a:pt x="427" y="3200"/>
                </a:lnTo>
                <a:cubicBezTo>
                  <a:pt x="427" y="3318"/>
                  <a:pt x="523" y="3414"/>
                  <a:pt x="640" y="3414"/>
                </a:cubicBezTo>
                <a:lnTo>
                  <a:pt x="3200" y="3414"/>
                </a:lnTo>
                <a:cubicBezTo>
                  <a:pt x="3318" y="3414"/>
                  <a:pt x="3414" y="3318"/>
                  <a:pt x="3414" y="3200"/>
                </a:cubicBezTo>
                <a:lnTo>
                  <a:pt x="3414" y="640"/>
                </a:lnTo>
                <a:cubicBezTo>
                  <a:pt x="3414" y="523"/>
                  <a:pt x="3318" y="427"/>
                  <a:pt x="3200" y="427"/>
                </a:cubicBezTo>
                <a:lnTo>
                  <a:pt x="640" y="427"/>
                </a:lnTo>
                <a:close/>
                <a:moveTo>
                  <a:pt x="427" y="4694"/>
                </a:moveTo>
                <a:lnTo>
                  <a:pt x="3414" y="4694"/>
                </a:lnTo>
                <a:cubicBezTo>
                  <a:pt x="3649" y="4694"/>
                  <a:pt x="3840" y="4885"/>
                  <a:pt x="3840" y="5120"/>
                </a:cubicBezTo>
                <a:lnTo>
                  <a:pt x="3840" y="8107"/>
                </a:lnTo>
                <a:cubicBezTo>
                  <a:pt x="3840" y="8343"/>
                  <a:pt x="3649" y="8534"/>
                  <a:pt x="3414" y="8534"/>
                </a:cubicBezTo>
                <a:lnTo>
                  <a:pt x="427" y="8534"/>
                </a:lnTo>
                <a:cubicBezTo>
                  <a:pt x="191" y="8534"/>
                  <a:pt x="0" y="8343"/>
                  <a:pt x="0" y="8107"/>
                </a:cubicBezTo>
                <a:lnTo>
                  <a:pt x="0" y="5120"/>
                </a:lnTo>
                <a:cubicBezTo>
                  <a:pt x="0" y="4885"/>
                  <a:pt x="191" y="4694"/>
                  <a:pt x="427" y="4694"/>
                </a:cubicBezTo>
                <a:close/>
                <a:moveTo>
                  <a:pt x="640" y="5120"/>
                </a:moveTo>
                <a:cubicBezTo>
                  <a:pt x="523" y="5120"/>
                  <a:pt x="427" y="5216"/>
                  <a:pt x="427" y="5334"/>
                </a:cubicBezTo>
                <a:lnTo>
                  <a:pt x="427" y="7894"/>
                </a:lnTo>
                <a:cubicBezTo>
                  <a:pt x="427" y="8011"/>
                  <a:pt x="523" y="8107"/>
                  <a:pt x="640" y="8107"/>
                </a:cubicBezTo>
                <a:lnTo>
                  <a:pt x="3200" y="8107"/>
                </a:lnTo>
                <a:cubicBezTo>
                  <a:pt x="3318" y="8107"/>
                  <a:pt x="3414" y="8011"/>
                  <a:pt x="3414" y="7894"/>
                </a:cubicBezTo>
                <a:lnTo>
                  <a:pt x="3414" y="5334"/>
                </a:lnTo>
                <a:cubicBezTo>
                  <a:pt x="3414" y="5216"/>
                  <a:pt x="3318" y="5120"/>
                  <a:pt x="3200" y="5120"/>
                </a:cubicBezTo>
                <a:lnTo>
                  <a:pt x="640" y="5120"/>
                </a:lnTo>
                <a:close/>
                <a:moveTo>
                  <a:pt x="5120" y="0"/>
                </a:moveTo>
                <a:lnTo>
                  <a:pt x="8107" y="0"/>
                </a:lnTo>
                <a:cubicBezTo>
                  <a:pt x="8343" y="0"/>
                  <a:pt x="8534" y="191"/>
                  <a:pt x="8534" y="427"/>
                </a:cubicBezTo>
                <a:lnTo>
                  <a:pt x="8534" y="3414"/>
                </a:lnTo>
                <a:cubicBezTo>
                  <a:pt x="8534" y="3649"/>
                  <a:pt x="8343" y="3840"/>
                  <a:pt x="8107" y="3840"/>
                </a:cubicBezTo>
                <a:lnTo>
                  <a:pt x="5120" y="3840"/>
                </a:lnTo>
                <a:cubicBezTo>
                  <a:pt x="4885" y="3840"/>
                  <a:pt x="4694" y="3649"/>
                  <a:pt x="4694" y="3414"/>
                </a:cubicBezTo>
                <a:lnTo>
                  <a:pt x="4694" y="427"/>
                </a:lnTo>
                <a:cubicBezTo>
                  <a:pt x="4694" y="191"/>
                  <a:pt x="4885" y="0"/>
                  <a:pt x="5120" y="0"/>
                </a:cubicBezTo>
                <a:close/>
                <a:moveTo>
                  <a:pt x="5334" y="427"/>
                </a:moveTo>
                <a:cubicBezTo>
                  <a:pt x="5216" y="427"/>
                  <a:pt x="5120" y="523"/>
                  <a:pt x="5120" y="640"/>
                </a:cubicBezTo>
                <a:lnTo>
                  <a:pt x="5120" y="3200"/>
                </a:lnTo>
                <a:cubicBezTo>
                  <a:pt x="5120" y="3318"/>
                  <a:pt x="5216" y="3414"/>
                  <a:pt x="5334" y="3414"/>
                </a:cubicBezTo>
                <a:lnTo>
                  <a:pt x="7894" y="3414"/>
                </a:lnTo>
                <a:cubicBezTo>
                  <a:pt x="8011" y="3414"/>
                  <a:pt x="8107" y="3318"/>
                  <a:pt x="8107" y="3200"/>
                </a:cubicBezTo>
                <a:lnTo>
                  <a:pt x="8107" y="640"/>
                </a:lnTo>
                <a:cubicBezTo>
                  <a:pt x="8107" y="523"/>
                  <a:pt x="8011" y="427"/>
                  <a:pt x="7894" y="427"/>
                </a:cubicBezTo>
                <a:lnTo>
                  <a:pt x="5334" y="427"/>
                </a:lnTo>
                <a:close/>
                <a:moveTo>
                  <a:pt x="5120" y="4694"/>
                </a:moveTo>
                <a:lnTo>
                  <a:pt x="8107" y="4694"/>
                </a:lnTo>
                <a:cubicBezTo>
                  <a:pt x="8343" y="4694"/>
                  <a:pt x="8534" y="4885"/>
                  <a:pt x="8534" y="5120"/>
                </a:cubicBezTo>
                <a:lnTo>
                  <a:pt x="8534" y="8107"/>
                </a:lnTo>
                <a:cubicBezTo>
                  <a:pt x="8534" y="8343"/>
                  <a:pt x="8343" y="8534"/>
                  <a:pt x="8107" y="8534"/>
                </a:cubicBezTo>
                <a:lnTo>
                  <a:pt x="5120" y="8534"/>
                </a:lnTo>
                <a:cubicBezTo>
                  <a:pt x="4885" y="8534"/>
                  <a:pt x="4694" y="8343"/>
                  <a:pt x="4694" y="8107"/>
                </a:cubicBezTo>
                <a:lnTo>
                  <a:pt x="4694" y="5120"/>
                </a:lnTo>
                <a:cubicBezTo>
                  <a:pt x="4694" y="4885"/>
                  <a:pt x="4885" y="4694"/>
                  <a:pt x="5120" y="4694"/>
                </a:cubicBezTo>
                <a:close/>
                <a:moveTo>
                  <a:pt x="5547" y="5974"/>
                </a:moveTo>
                <a:lnTo>
                  <a:pt x="5547" y="6400"/>
                </a:lnTo>
                <a:lnTo>
                  <a:pt x="7680" y="6400"/>
                </a:lnTo>
                <a:lnTo>
                  <a:pt x="7680" y="5974"/>
                </a:lnTo>
                <a:lnTo>
                  <a:pt x="5547" y="5974"/>
                </a:lnTo>
                <a:close/>
                <a:moveTo>
                  <a:pt x="5547" y="6827"/>
                </a:moveTo>
                <a:lnTo>
                  <a:pt x="5547" y="7254"/>
                </a:lnTo>
                <a:lnTo>
                  <a:pt x="7680" y="7254"/>
                </a:lnTo>
                <a:lnTo>
                  <a:pt x="7680" y="6827"/>
                </a:lnTo>
                <a:lnTo>
                  <a:pt x="5547" y="6827"/>
                </a:lnTo>
                <a:close/>
                <a:moveTo>
                  <a:pt x="5547" y="1707"/>
                </a:moveTo>
                <a:lnTo>
                  <a:pt x="7680" y="1707"/>
                </a:lnTo>
                <a:lnTo>
                  <a:pt x="7680" y="2134"/>
                </a:lnTo>
                <a:lnTo>
                  <a:pt x="5547" y="2134"/>
                </a:lnTo>
                <a:lnTo>
                  <a:pt x="5547" y="17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4" name="iconfont-1188-857508">
            <a:extLst>
              <a:ext uri="{FF2B5EF4-FFF2-40B4-BE49-F238E27FC236}">
                <a16:creationId xmlns:a16="http://schemas.microsoft.com/office/drawing/2014/main" id="{C6700AA0-8434-40EE-9CF1-FB197D513D25}"/>
              </a:ext>
            </a:extLst>
          </p:cNvPr>
          <p:cNvSpPr>
            <a:spLocks noChangeAspect="1"/>
          </p:cNvSpPr>
          <p:nvPr/>
        </p:nvSpPr>
        <p:spPr bwMode="auto">
          <a:xfrm>
            <a:off x="6116484" y="3883484"/>
            <a:ext cx="510636" cy="609685"/>
          </a:xfrm>
          <a:custGeom>
            <a:avLst/>
            <a:gdLst>
              <a:gd name="T0" fmla="*/ 5359 w 10719"/>
              <a:gd name="T1" fmla="*/ 12797 h 12797"/>
              <a:gd name="T2" fmla="*/ 0 w 10719"/>
              <a:gd name="T3" fmla="*/ 7234 h 12797"/>
              <a:gd name="T4" fmla="*/ 0 w 10719"/>
              <a:gd name="T5" fmla="*/ 1859 h 12797"/>
              <a:gd name="T6" fmla="*/ 531 w 10719"/>
              <a:gd name="T7" fmla="*/ 1844 h 12797"/>
              <a:gd name="T8" fmla="*/ 2969 w 10719"/>
              <a:gd name="T9" fmla="*/ 1328 h 12797"/>
              <a:gd name="T10" fmla="*/ 5047 w 10719"/>
              <a:gd name="T11" fmla="*/ 234 h 12797"/>
              <a:gd name="T12" fmla="*/ 5359 w 10719"/>
              <a:gd name="T13" fmla="*/ 0 h 12797"/>
              <a:gd name="T14" fmla="*/ 5672 w 10719"/>
              <a:gd name="T15" fmla="*/ 234 h 12797"/>
              <a:gd name="T16" fmla="*/ 7750 w 10719"/>
              <a:gd name="T17" fmla="*/ 1328 h 12797"/>
              <a:gd name="T18" fmla="*/ 10187 w 10719"/>
              <a:gd name="T19" fmla="*/ 1844 h 12797"/>
              <a:gd name="T20" fmla="*/ 10719 w 10719"/>
              <a:gd name="T21" fmla="*/ 1859 h 12797"/>
              <a:gd name="T22" fmla="*/ 10719 w 10719"/>
              <a:gd name="T23" fmla="*/ 7234 h 12797"/>
              <a:gd name="T24" fmla="*/ 5359 w 10719"/>
              <a:gd name="T25" fmla="*/ 12797 h 12797"/>
              <a:gd name="T26" fmla="*/ 891 w 10719"/>
              <a:gd name="T27" fmla="*/ 2750 h 12797"/>
              <a:gd name="T28" fmla="*/ 891 w 10719"/>
              <a:gd name="T29" fmla="*/ 7281 h 12797"/>
              <a:gd name="T30" fmla="*/ 5344 w 10719"/>
              <a:gd name="T31" fmla="*/ 11953 h 12797"/>
              <a:gd name="T32" fmla="*/ 9797 w 10719"/>
              <a:gd name="T33" fmla="*/ 7281 h 12797"/>
              <a:gd name="T34" fmla="*/ 9797 w 10719"/>
              <a:gd name="T35" fmla="*/ 2750 h 12797"/>
              <a:gd name="T36" fmla="*/ 7406 w 10719"/>
              <a:gd name="T37" fmla="*/ 2156 h 12797"/>
              <a:gd name="T38" fmla="*/ 5359 w 10719"/>
              <a:gd name="T39" fmla="*/ 1094 h 12797"/>
              <a:gd name="T40" fmla="*/ 3281 w 10719"/>
              <a:gd name="T41" fmla="*/ 2156 h 12797"/>
              <a:gd name="T42" fmla="*/ 891 w 10719"/>
              <a:gd name="T43" fmla="*/ 2750 h 12797"/>
              <a:gd name="T44" fmla="*/ 5062 w 10719"/>
              <a:gd name="T45" fmla="*/ 9266 h 12797"/>
              <a:gd name="T46" fmla="*/ 2781 w 10719"/>
              <a:gd name="T47" fmla="*/ 7328 h 12797"/>
              <a:gd name="T48" fmla="*/ 3484 w 10719"/>
              <a:gd name="T49" fmla="*/ 6500 h 12797"/>
              <a:gd name="T50" fmla="*/ 4953 w 10719"/>
              <a:gd name="T51" fmla="*/ 7734 h 12797"/>
              <a:gd name="T52" fmla="*/ 7734 w 10719"/>
              <a:gd name="T53" fmla="*/ 4547 h 12797"/>
              <a:gd name="T54" fmla="*/ 8547 w 10719"/>
              <a:gd name="T55" fmla="*/ 5250 h 12797"/>
              <a:gd name="T56" fmla="*/ 5062 w 10719"/>
              <a:gd name="T57" fmla="*/ 9266 h 12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719" h="12797">
                <a:moveTo>
                  <a:pt x="5359" y="12797"/>
                </a:moveTo>
                <a:cubicBezTo>
                  <a:pt x="3484" y="12797"/>
                  <a:pt x="0" y="9938"/>
                  <a:pt x="0" y="7234"/>
                </a:cubicBezTo>
                <a:lnTo>
                  <a:pt x="0" y="1859"/>
                </a:lnTo>
                <a:lnTo>
                  <a:pt x="531" y="1844"/>
                </a:lnTo>
                <a:cubicBezTo>
                  <a:pt x="547" y="1844"/>
                  <a:pt x="1734" y="1813"/>
                  <a:pt x="2969" y="1328"/>
                </a:cubicBezTo>
                <a:cubicBezTo>
                  <a:pt x="4234" y="813"/>
                  <a:pt x="5047" y="234"/>
                  <a:pt x="5047" y="234"/>
                </a:cubicBezTo>
                <a:lnTo>
                  <a:pt x="5359" y="0"/>
                </a:lnTo>
                <a:lnTo>
                  <a:pt x="5672" y="234"/>
                </a:lnTo>
                <a:cubicBezTo>
                  <a:pt x="5672" y="234"/>
                  <a:pt x="6500" y="828"/>
                  <a:pt x="7750" y="1328"/>
                </a:cubicBezTo>
                <a:cubicBezTo>
                  <a:pt x="8984" y="1828"/>
                  <a:pt x="10172" y="1844"/>
                  <a:pt x="10187" y="1844"/>
                </a:cubicBezTo>
                <a:lnTo>
                  <a:pt x="10719" y="1859"/>
                </a:lnTo>
                <a:lnTo>
                  <a:pt x="10719" y="7234"/>
                </a:lnTo>
                <a:cubicBezTo>
                  <a:pt x="10719" y="9938"/>
                  <a:pt x="7234" y="12797"/>
                  <a:pt x="5359" y="12797"/>
                </a:cubicBezTo>
                <a:close/>
                <a:moveTo>
                  <a:pt x="891" y="2750"/>
                </a:moveTo>
                <a:lnTo>
                  <a:pt x="891" y="7281"/>
                </a:lnTo>
                <a:cubicBezTo>
                  <a:pt x="891" y="9453"/>
                  <a:pt x="4062" y="11953"/>
                  <a:pt x="5344" y="11953"/>
                </a:cubicBezTo>
                <a:cubicBezTo>
                  <a:pt x="6641" y="11953"/>
                  <a:pt x="9797" y="9469"/>
                  <a:pt x="9797" y="7281"/>
                </a:cubicBezTo>
                <a:lnTo>
                  <a:pt x="9797" y="2750"/>
                </a:lnTo>
                <a:cubicBezTo>
                  <a:pt x="9250" y="2688"/>
                  <a:pt x="8344" y="2547"/>
                  <a:pt x="7406" y="2156"/>
                </a:cubicBezTo>
                <a:cubicBezTo>
                  <a:pt x="6469" y="1766"/>
                  <a:pt x="5750" y="1344"/>
                  <a:pt x="5359" y="1094"/>
                </a:cubicBezTo>
                <a:cubicBezTo>
                  <a:pt x="4969" y="1344"/>
                  <a:pt x="4234" y="1766"/>
                  <a:pt x="3281" y="2156"/>
                </a:cubicBezTo>
                <a:cubicBezTo>
                  <a:pt x="2344" y="2531"/>
                  <a:pt x="1453" y="2688"/>
                  <a:pt x="891" y="2750"/>
                </a:cubicBezTo>
                <a:close/>
                <a:moveTo>
                  <a:pt x="5062" y="9266"/>
                </a:moveTo>
                <a:lnTo>
                  <a:pt x="2781" y="7328"/>
                </a:lnTo>
                <a:lnTo>
                  <a:pt x="3484" y="6500"/>
                </a:lnTo>
                <a:lnTo>
                  <a:pt x="4953" y="7734"/>
                </a:lnTo>
                <a:lnTo>
                  <a:pt x="7734" y="4547"/>
                </a:lnTo>
                <a:lnTo>
                  <a:pt x="8547" y="5250"/>
                </a:lnTo>
                <a:lnTo>
                  <a:pt x="5062" y="92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5AB6FE-EFFB-4185-97DE-C1632780FE00}"/>
              </a:ext>
            </a:extLst>
          </p:cNvPr>
          <p:cNvSpPr txBox="1"/>
          <p:nvPr/>
        </p:nvSpPr>
        <p:spPr>
          <a:xfrm>
            <a:off x="1782817" y="1584683"/>
            <a:ext cx="1749197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SMT</a:t>
            </a:r>
            <a:r>
              <a:rPr lang="zh-CN" altLang="en-US" sz="1600" spc="1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的核心定位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9BC680-C58F-481B-BA74-87D2962CB24E}"/>
              </a:ext>
            </a:extLst>
          </p:cNvPr>
          <p:cNvSpPr txBox="1"/>
          <p:nvPr/>
        </p:nvSpPr>
        <p:spPr>
          <a:xfrm>
            <a:off x="1755566" y="1962550"/>
            <a:ext cx="3722958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SMT 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求解器通过将布尔逻辑与具体数学理论相结合，弥补了传统命题逻辑“语义丢失”的缺陷，使计算机能够理解并处理复杂的数学约束问题。</a:t>
            </a:r>
            <a:endParaRPr lang="zh-CN" altLang="en-US" sz="1600" spc="1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584673-7E92-4EEA-9963-4AEB2E08191F}"/>
              </a:ext>
            </a:extLst>
          </p:cNvPr>
          <p:cNvSpPr txBox="1"/>
          <p:nvPr/>
        </p:nvSpPr>
        <p:spPr>
          <a:xfrm>
            <a:off x="6984326" y="1584683"/>
            <a:ext cx="2013693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CDCL(T) </a:t>
            </a:r>
            <a:r>
              <a:rPr lang="zh-CN" altLang="en-US" sz="1600" spc="1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架构优势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2D5ABD-7BA3-4C9B-820A-C9C7D1C3E357}"/>
              </a:ext>
            </a:extLst>
          </p:cNvPr>
          <p:cNvSpPr txBox="1"/>
          <p:nvPr/>
        </p:nvSpPr>
        <p:spPr>
          <a:xfrm>
            <a:off x="6984326" y="1962550"/>
            <a:ext cx="3722958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cvc5 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采用 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CDCL(T) 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架构，巧妙地将布尔推理与理论验证解耦。通过“冲突驱动”与“子句学习”机制，高效剪除搜索空间中的无效路径，实现高性能求解。</a:t>
            </a:r>
            <a:endParaRPr lang="zh-CN" altLang="en-US" sz="1600" spc="1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830D7A-C21D-4F9E-9DD6-4676F317DB88}"/>
              </a:ext>
            </a:extLst>
          </p:cNvPr>
          <p:cNvSpPr txBox="1"/>
          <p:nvPr/>
        </p:nvSpPr>
        <p:spPr>
          <a:xfrm>
            <a:off x="1755566" y="3883484"/>
            <a:ext cx="1710725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灵活的建模能力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E52CDC9-0E7C-42DC-813D-DAD2FE11A547}"/>
              </a:ext>
            </a:extLst>
          </p:cNvPr>
          <p:cNvSpPr txBox="1"/>
          <p:nvPr/>
        </p:nvSpPr>
        <p:spPr>
          <a:xfrm>
            <a:off x="1755566" y="4261351"/>
            <a:ext cx="3722958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 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Python API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，我们将复杂的现实问题转化为标准的形式化逻辑公式。这种“对象导向”的建模方式大大降低了数理逻辑在工程应用中的门槛。</a:t>
            </a:r>
            <a:endParaRPr lang="zh-CN" altLang="en-US" sz="1600" spc="100" dirty="0">
              <a:solidFill>
                <a:srgbClr val="C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EF591D-6E70-4C0A-A364-7132093A35F6}"/>
              </a:ext>
            </a:extLst>
          </p:cNvPr>
          <p:cNvSpPr txBox="1"/>
          <p:nvPr/>
        </p:nvSpPr>
        <p:spPr>
          <a:xfrm>
            <a:off x="6984326" y="3883484"/>
            <a:ext cx="1710725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从理论走向应用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65AB9A-1ECE-4B03-B7EA-798B0B5513B2}"/>
              </a:ext>
            </a:extLst>
          </p:cNvPr>
          <p:cNvSpPr txBox="1"/>
          <p:nvPr/>
        </p:nvSpPr>
        <p:spPr>
          <a:xfrm>
            <a:off x="6984326" y="4261351"/>
            <a:ext cx="3722958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cvc5 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不仅是理论研究工具，更是软硬件形式化验证、程序合成、自动规划及网络安全分析等领域的关键引擎，是保障关键系统可靠性的基石。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16B2FCA2-4F3F-1E58-4798-1FCE47FA8536}"/>
              </a:ext>
            </a:extLst>
          </p:cNvPr>
          <p:cNvSpPr txBox="1">
            <a:spLocks/>
          </p:cNvSpPr>
          <p:nvPr/>
        </p:nvSpPr>
        <p:spPr>
          <a:xfrm>
            <a:off x="750104" y="566017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53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E7F7E1-2973-4806-ADD1-500B52DE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  <a:t>2025/12/12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0042C3-313C-4642-98B5-8C3D7D3D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E3D55C-34F9-4EF0-A733-2439D809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8CC8C0-31F5-4895-8500-05A6DC25B01E}"/>
              </a:ext>
            </a:extLst>
          </p:cNvPr>
          <p:cNvSpPr txBox="1"/>
          <p:nvPr/>
        </p:nvSpPr>
        <p:spPr>
          <a:xfrm>
            <a:off x="1712200" y="2631411"/>
            <a:ext cx="9515746" cy="106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</a:t>
            </a:r>
            <a:r>
              <a:rPr lang="zh-CN" altLang="en-US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en-US" altLang="zh-CN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FOR</a:t>
            </a:r>
            <a:r>
              <a:rPr lang="zh-CN" altLang="en-US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en-US" altLang="zh-CN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ATTENTION</a:t>
            </a:r>
            <a:endParaRPr lang="zh-CN" altLang="en-US" sz="5400" spc="100" dirty="0">
              <a:solidFill>
                <a:schemeClr val="accent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7CEED829-8323-40B6-897A-68CE0C09BBF5}"/>
              </a:ext>
            </a:extLst>
          </p:cNvPr>
          <p:cNvSpPr/>
          <p:nvPr/>
        </p:nvSpPr>
        <p:spPr>
          <a:xfrm>
            <a:off x="1125901" y="2176488"/>
            <a:ext cx="1800000" cy="1800000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366040 h 1800000"/>
              <a:gd name="connsiteX3" fmla="*/ 1656604 w 1800000"/>
              <a:gd name="connsiteY3" fmla="*/ 366040 h 1800000"/>
              <a:gd name="connsiteX4" fmla="*/ 1656604 w 1800000"/>
              <a:gd name="connsiteY4" fmla="*/ 157793 h 1800000"/>
              <a:gd name="connsiteX5" fmla="*/ 172635 w 1800000"/>
              <a:gd name="connsiteY5" fmla="*/ 157793 h 1800000"/>
              <a:gd name="connsiteX6" fmla="*/ 172635 w 1800000"/>
              <a:gd name="connsiteY6" fmla="*/ 1641762 h 1800000"/>
              <a:gd name="connsiteX7" fmla="*/ 900000 w 1800000"/>
              <a:gd name="connsiteY7" fmla="*/ 1641762 h 1800000"/>
              <a:gd name="connsiteX8" fmla="*/ 900000 w 1800000"/>
              <a:gd name="connsiteY8" fmla="*/ 1800000 h 1800000"/>
              <a:gd name="connsiteX9" fmla="*/ 0 w 1800000"/>
              <a:gd name="connsiteY9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366040"/>
                </a:lnTo>
                <a:lnTo>
                  <a:pt x="1656604" y="366040"/>
                </a:lnTo>
                <a:lnTo>
                  <a:pt x="1656604" y="157793"/>
                </a:lnTo>
                <a:lnTo>
                  <a:pt x="172635" y="157793"/>
                </a:lnTo>
                <a:lnTo>
                  <a:pt x="172635" y="1641762"/>
                </a:lnTo>
                <a:lnTo>
                  <a:pt x="900000" y="1641762"/>
                </a:lnTo>
                <a:lnTo>
                  <a:pt x="900000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279BCD9-5583-48AA-B60C-EA47BD10DE2D}"/>
              </a:ext>
            </a:extLst>
          </p:cNvPr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11D88-F7B2-4B87-813B-392B1014C97F}"/>
              </a:ext>
            </a:extLst>
          </p:cNvPr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BEF25C-54B2-4F3E-9A79-B3FA7E2837C0}"/>
              </a:ext>
            </a:extLst>
          </p:cNvPr>
          <p:cNvSpPr/>
          <p:nvPr/>
        </p:nvSpPr>
        <p:spPr>
          <a:xfrm>
            <a:off x="4033520" y="6134875"/>
            <a:ext cx="4196080" cy="417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厚德 求真 励学 笃行</a:t>
            </a:r>
            <a:endParaRPr lang="en-US" altLang="zh-CN" spc="100" dirty="0">
              <a:solidFill>
                <a:schemeClr val="accent3">
                  <a:lumMod val="20000"/>
                  <a:lumOff val="8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66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237E64F-83E6-46BE-84BD-C7B7FA2E4D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192"/>
            <a:ext cx="6875362" cy="6875362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505C63E-4CB8-4242-ACBF-578F27336837}"/>
              </a:ext>
            </a:extLst>
          </p:cNvPr>
          <p:cNvSpPr/>
          <p:nvPr/>
        </p:nvSpPr>
        <p:spPr>
          <a:xfrm>
            <a:off x="0" y="0"/>
            <a:ext cx="12213531" cy="6845808"/>
          </a:xfrm>
          <a:prstGeom prst="rect">
            <a:avLst/>
          </a:prstGeom>
          <a:gradFill>
            <a:gsLst>
              <a:gs pos="52000">
                <a:schemeClr val="accent1">
                  <a:alpha val="96000"/>
                </a:schemeClr>
              </a:gs>
              <a:gs pos="100000">
                <a:schemeClr val="accent1"/>
              </a:gs>
              <a:gs pos="43000">
                <a:schemeClr val="accent1">
                  <a:alpha val="55000"/>
                </a:schemeClr>
              </a:gs>
              <a:gs pos="1000">
                <a:schemeClr val="accent1">
                  <a:alpha val="22000"/>
                </a:schemeClr>
              </a:gs>
              <a:gs pos="83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BF2838-725C-4B87-A3E3-75FB2E893A77}"/>
              </a:ext>
            </a:extLst>
          </p:cNvPr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9">
            <a:extLst>
              <a:ext uri="{FF2B5EF4-FFF2-40B4-BE49-F238E27FC236}">
                <a16:creationId xmlns:a16="http://schemas.microsoft.com/office/drawing/2014/main" id="{C4967F25-E12C-45B6-B2CE-55559C409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83490"/>
              </p:ext>
            </p:extLst>
          </p:nvPr>
        </p:nvGraphicFramePr>
        <p:xfrm>
          <a:off x="7319713" y="1179000"/>
          <a:ext cx="3990109" cy="45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92">
                  <a:extLst>
                    <a:ext uri="{9D8B030D-6E8A-4147-A177-3AD203B41FA5}">
                      <a16:colId xmlns:a16="http://schemas.microsoft.com/office/drawing/2014/main" val="621734200"/>
                    </a:ext>
                  </a:extLst>
                </a:gridCol>
                <a:gridCol w="3293917">
                  <a:extLst>
                    <a:ext uri="{9D8B030D-6E8A-4147-A177-3AD203B41FA5}">
                      <a16:colId xmlns:a16="http://schemas.microsoft.com/office/drawing/2014/main" val="469345933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zh-CN" sz="2800" b="0" spc="100" dirty="0">
                          <a:solidFill>
                            <a:schemeClr val="accent4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b="0" spc="100" dirty="0">
                          <a:solidFill>
                            <a:schemeClr val="accent4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问题背景</a:t>
                      </a:r>
                      <a:endParaRPr lang="en-US" altLang="zh-CN" sz="2800" b="0" spc="100" dirty="0">
                        <a:solidFill>
                          <a:schemeClr val="accent4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69535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spc="100" dirty="0">
                          <a:solidFill>
                            <a:schemeClr val="accent4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spc="100" dirty="0">
                          <a:solidFill>
                            <a:schemeClr val="accent4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cvc5</a:t>
                      </a:r>
                      <a:r>
                        <a:rPr lang="zh-CN" altLang="en-US" sz="2800" spc="100" dirty="0">
                          <a:solidFill>
                            <a:schemeClr val="accent4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原理</a:t>
                      </a:r>
                      <a:endParaRPr lang="en-US" altLang="zh-CN" sz="2800" spc="100" dirty="0">
                        <a:solidFill>
                          <a:schemeClr val="accent4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75304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spc="100" dirty="0">
                          <a:solidFill>
                            <a:schemeClr val="accent4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spc="100" dirty="0">
                          <a:solidFill>
                            <a:schemeClr val="accent4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Python API</a:t>
                      </a:r>
                      <a:r>
                        <a:rPr lang="zh-CN" altLang="en-US" sz="2800" spc="100" dirty="0">
                          <a:solidFill>
                            <a:schemeClr val="accent4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介绍</a:t>
                      </a:r>
                      <a:endParaRPr lang="en-US" altLang="zh-CN" sz="2800" spc="100" dirty="0">
                        <a:solidFill>
                          <a:schemeClr val="accent4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84222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spc="100" dirty="0">
                          <a:solidFill>
                            <a:schemeClr val="accent4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spc="100" dirty="0">
                          <a:solidFill>
                            <a:schemeClr val="accent4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求解演示</a:t>
                      </a:r>
                      <a:endParaRPr lang="en-US" altLang="zh-CN" sz="2800" spc="100" dirty="0">
                        <a:solidFill>
                          <a:schemeClr val="accent4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3316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spc="100" dirty="0">
                          <a:solidFill>
                            <a:schemeClr val="accent4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spc="100" dirty="0">
                          <a:solidFill>
                            <a:schemeClr val="accent4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总结</a:t>
                      </a:r>
                      <a:endParaRPr lang="en-US" altLang="zh-CN" sz="2800" spc="100" dirty="0">
                        <a:solidFill>
                          <a:schemeClr val="accent4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4925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5C8D224-0DC1-416D-9632-F7AA3EF15C47}"/>
              </a:ext>
            </a:extLst>
          </p:cNvPr>
          <p:cNvSpPr txBox="1"/>
          <p:nvPr/>
        </p:nvSpPr>
        <p:spPr>
          <a:xfrm>
            <a:off x="1380621" y="1646730"/>
            <a:ext cx="32560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FFF2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  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6BE5ED-6E2F-4FEE-BCC7-5668863E8B52}"/>
              </a:ext>
            </a:extLst>
          </p:cNvPr>
          <p:cNvSpPr txBox="1"/>
          <p:nvPr/>
        </p:nvSpPr>
        <p:spPr>
          <a:xfrm>
            <a:off x="1478003" y="3166930"/>
            <a:ext cx="30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FFF2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CONTENT</a:t>
            </a:r>
            <a:endParaRPr lang="zh-CN" altLang="en-US" sz="4000" dirty="0">
              <a:solidFill>
                <a:srgbClr val="FFF2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483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>
            <a:extLst>
              <a:ext uri="{FF2B5EF4-FFF2-40B4-BE49-F238E27FC236}">
                <a16:creationId xmlns:a16="http://schemas.microsoft.com/office/drawing/2014/main" id="{D353654A-D3AF-4084-812A-DCB215AAF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1679" y="12194"/>
            <a:ext cx="12235210" cy="6882306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5505C63E-4CB8-4242-ACBF-578F27336837}"/>
              </a:ext>
            </a:extLst>
          </p:cNvPr>
          <p:cNvSpPr/>
          <p:nvPr/>
        </p:nvSpPr>
        <p:spPr>
          <a:xfrm>
            <a:off x="0" y="-1"/>
            <a:ext cx="12213531" cy="6845808"/>
          </a:xfrm>
          <a:prstGeom prst="rect">
            <a:avLst/>
          </a:prstGeom>
          <a:gradFill>
            <a:gsLst>
              <a:gs pos="25350">
                <a:schemeClr val="accent1">
                  <a:alpha val="25000"/>
                </a:schemeClr>
              </a:gs>
              <a:gs pos="0">
                <a:schemeClr val="accent1">
                  <a:alpha val="11000"/>
                </a:schemeClr>
              </a:gs>
              <a:gs pos="78000">
                <a:schemeClr val="accent1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BF2838-725C-4B87-A3E3-75FB2E893A77}"/>
              </a:ext>
            </a:extLst>
          </p:cNvPr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84DCDF5-EA9A-41CA-9876-B1BED7411B38}"/>
              </a:ext>
            </a:extLst>
          </p:cNvPr>
          <p:cNvGrpSpPr/>
          <p:nvPr/>
        </p:nvGrpSpPr>
        <p:grpSpPr>
          <a:xfrm>
            <a:off x="879586" y="2698204"/>
            <a:ext cx="6273460" cy="2011563"/>
            <a:chOff x="1377020" y="924560"/>
            <a:chExt cx="6273460" cy="201156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9A068A8-F65B-4F22-9786-9903FCCB7CE3}"/>
                </a:ext>
              </a:extLst>
            </p:cNvPr>
            <p:cNvSpPr txBox="1"/>
            <p:nvPr/>
          </p:nvSpPr>
          <p:spPr>
            <a:xfrm>
              <a:off x="1377020" y="924560"/>
              <a:ext cx="619080" cy="10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1</a:t>
              </a:r>
              <a:endParaRPr lang="zh-CN" altLang="en-US" sz="5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847F0D8-761C-4C0C-B9BD-14EE577A6530}"/>
                </a:ext>
              </a:extLst>
            </p:cNvPr>
            <p:cNvSpPr txBox="1"/>
            <p:nvPr/>
          </p:nvSpPr>
          <p:spPr>
            <a:xfrm>
              <a:off x="1923130" y="1377240"/>
              <a:ext cx="1680781" cy="52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One</a:t>
              </a:r>
              <a:endParaRPr lang="zh-CN" altLang="en-US" sz="2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F815D3-C073-4F28-B7D2-AE645EFB7A34}"/>
                </a:ext>
              </a:extLst>
            </p:cNvPr>
            <p:cNvSpPr txBox="1"/>
            <p:nvPr/>
          </p:nvSpPr>
          <p:spPr>
            <a:xfrm>
              <a:off x="1377020" y="2121605"/>
              <a:ext cx="2343911" cy="814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lang="zh-CN" altLang="en-US" sz="4000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问题背景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0C389D92-9814-4AA7-BFF3-69E1FA7A0613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411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145D4-FD5E-303B-1577-922C04158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A18EE-223B-9276-E204-E0C9FFA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问题背景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77D78F08-F74F-1533-38ED-F872E30B7024}"/>
                  </a:ext>
                </a:extLst>
              </p:cNvPr>
              <p:cNvSpPr txBox="1"/>
              <p:nvPr/>
            </p:nvSpPr>
            <p:spPr>
              <a:xfrm>
                <a:off x="750104" y="1314672"/>
                <a:ext cx="5345896" cy="377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hangingPunct="0">
                  <a:lnSpc>
                    <a:spcPct val="130000"/>
                  </a:lnSpc>
                </a:pPr>
                <a:r>
                  <a:rPr lang="en-CN" altLang="zh-CN" sz="2400" b="1" spc="1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SAT</a:t>
                </a:r>
                <a:r>
                  <a:rPr lang="zh-CN" altLang="en-US" sz="2400" b="1" spc="1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：布尔可满足性问题</a:t>
                </a:r>
                <a:endParaRPr lang="en-US" altLang="zh-CN" sz="24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30000"/>
                  </a:lnSpc>
                </a:pPr>
                <a:endParaRPr lang="en-US" altLang="zh-CN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30000"/>
                  </a:lnSpc>
                </a:pPr>
                <a:r>
                  <a:rPr lang="zh-CN" altLang="en-CN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概念</a:t>
                </a: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：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这是数理逻辑中最基础的问题，用于解决命题逻辑公式的可满足性。即：是否存在一组真假赋值，使得整个布尔公式为真。</a:t>
                </a:r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30000"/>
                  </a:lnSpc>
                </a:pPr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30000"/>
                  </a:lnSpc>
                </a:pP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典型公式</a:t>
                </a: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Wingdings" pitchFamily="2" charset="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pc="1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𝑃</m:t>
                        </m:r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 ∨</m:t>
                        </m:r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𝑄</m:t>
                        </m:r>
                      </m:e>
                    </m:d>
                    <m:r>
                      <a:rPr lang="en-US" altLang="zh-CN" i="1" spc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  <a:sym typeface="Wingdings" pitchFamily="2" charset="2"/>
                      </a:rPr>
                      <m:t>∧</m:t>
                    </m:r>
                    <m:d>
                      <m:dPr>
                        <m:ctrlP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¬</m:t>
                        </m:r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𝑃</m:t>
                        </m:r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 ∨</m:t>
                        </m:r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𝑅</m:t>
                        </m:r>
                      </m:e>
                    </m:d>
                  </m:oMath>
                </a14:m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30000"/>
                  </a:lnSpc>
                </a:pPr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30000"/>
                  </a:lnSpc>
                </a:pP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局限性：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“语义丢失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”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，只能处理纯逻辑关系（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True/False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），无法理解具体的数学含义。</a:t>
                </a:r>
              </a:p>
            </p:txBody>
          </p:sp>
        </mc:Choice>
        <mc:Fallback xmlns=""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77D78F08-F74F-1533-38ED-F872E30B7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4" y="1314672"/>
                <a:ext cx="5345896" cy="3778278"/>
              </a:xfrm>
              <a:prstGeom prst="rect">
                <a:avLst/>
              </a:prstGeom>
              <a:blipFill>
                <a:blip r:embed="rId3"/>
                <a:stretch>
                  <a:fillRect l="-1896" b="-16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">
                <a:extLst>
                  <a:ext uri="{FF2B5EF4-FFF2-40B4-BE49-F238E27FC236}">
                    <a16:creationId xmlns:a16="http://schemas.microsoft.com/office/drawing/2014/main" id="{A7A21A66-63EC-8C56-511E-698A687C5509}"/>
                  </a:ext>
                </a:extLst>
              </p:cNvPr>
              <p:cNvSpPr txBox="1"/>
              <p:nvPr/>
            </p:nvSpPr>
            <p:spPr>
              <a:xfrm>
                <a:off x="6096000" y="1314672"/>
                <a:ext cx="5524982" cy="377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hangingPunct="0">
                  <a:lnSpc>
                    <a:spcPct val="130000"/>
                  </a:lnSpc>
                </a:pPr>
                <a:r>
                  <a:rPr lang="en-US" altLang="zh-CN" sz="2400" b="1" spc="1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SMT</a:t>
                </a:r>
                <a:r>
                  <a:rPr lang="zh-CN" altLang="en-US" sz="2400" b="1" spc="1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：模理论可满足性 </a:t>
                </a:r>
              </a:p>
              <a:p>
                <a:pPr hangingPunct="0">
                  <a:lnSpc>
                    <a:spcPct val="130000"/>
                  </a:lnSpc>
                </a:pPr>
                <a:endParaRPr lang="en-US" altLang="zh-CN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30000"/>
                  </a:lnSpc>
                </a:pPr>
                <a:r>
                  <a:rPr lang="zh-CN" altLang="en-CN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概念</a:t>
                </a: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：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SMT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SAT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的扩展。它在布尔逻辑的基础上，加入了特定的背景理论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(Theories)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。简单来说，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SMT = SAT +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数学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/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数据结构。</a:t>
                </a:r>
              </a:p>
              <a:p>
                <a:pPr hangingPunct="0">
                  <a:lnSpc>
                    <a:spcPct val="130000"/>
                  </a:lnSpc>
                </a:pPr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30000"/>
                  </a:lnSpc>
                </a:pP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典型公式</a:t>
                </a: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Wingdings" pitchFamily="2" charset="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pc="1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𝑥</m:t>
                        </m:r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 &gt; </m:t>
                        </m:r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0</m:t>
                        </m:r>
                      </m:e>
                    </m:d>
                    <m:r>
                      <a:rPr lang="en-US" altLang="zh-CN" b="0" i="1" spc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  <a:sym typeface="Wingdings" pitchFamily="2" charset="2"/>
                      </a:rPr>
                      <m:t>∧</m:t>
                    </m:r>
                    <m:d>
                      <m:dPr>
                        <m:ctrlP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2</m:t>
                        </m:r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𝑥</m:t>
                        </m:r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 + </m:t>
                        </m:r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𝑦</m:t>
                        </m:r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 = </m:t>
                        </m:r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10</m:t>
                        </m:r>
                      </m:e>
                    </m:d>
                    <m:r>
                      <a:rPr lang="en-US" altLang="zh-CN" b="0" i="1" spc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  <a:sym typeface="Wingdings" pitchFamily="2" charset="2"/>
                      </a:rPr>
                      <m:t>∧</m:t>
                    </m:r>
                    <m:d>
                      <m:dPr>
                        <m:ctrlP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𝑦</m:t>
                        </m:r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 &lt; </m:t>
                        </m:r>
                        <m:r>
                          <a:rPr lang="en-US" altLang="zh-CN" b="0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  <a:sym typeface="Wingdings" pitchFamily="2" charset="2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Wingdings" pitchFamily="2" charset="2"/>
                </a:endParaRPr>
              </a:p>
              <a:p>
                <a:pPr hangingPunct="0">
                  <a:lnSpc>
                    <a:spcPct val="130000"/>
                  </a:lnSpc>
                </a:pPr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30000"/>
                  </a:lnSpc>
                </a:pP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核心改进：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支持将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SAT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中的</a:t>
                </a:r>
                <a:r>
                  <a:rPr lang="zh-CN" altLang="en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布尔变量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替换为实数、数组等数据，并支持对应的运算方式。</a:t>
                </a:r>
              </a:p>
            </p:txBody>
          </p:sp>
        </mc:Choice>
        <mc:Fallback xmlns="">
          <p:sp>
            <p:nvSpPr>
              <p:cNvPr id="9" name="文本框 2">
                <a:extLst>
                  <a:ext uri="{FF2B5EF4-FFF2-40B4-BE49-F238E27FC236}">
                    <a16:creationId xmlns:a16="http://schemas.microsoft.com/office/drawing/2014/main" id="{A7A21A66-63EC-8C56-511E-698A687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14672"/>
                <a:ext cx="5524982" cy="3778278"/>
              </a:xfrm>
              <a:prstGeom prst="rect">
                <a:avLst/>
              </a:prstGeom>
              <a:blipFill>
                <a:blip r:embed="rId4"/>
                <a:stretch>
                  <a:fillRect l="-1839" r="-920" b="-16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48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1C936-72C4-4BAD-EBAA-CD93E675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>
            <a:extLst>
              <a:ext uri="{FF2B5EF4-FFF2-40B4-BE49-F238E27FC236}">
                <a16:creationId xmlns:a16="http://schemas.microsoft.com/office/drawing/2014/main" id="{07F64CF8-55D8-D4BF-8690-37DF970B73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1679" y="12194"/>
            <a:ext cx="12235210" cy="6882306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EB4FD47-C354-213F-CF7A-9C9EC5E8B3F3}"/>
              </a:ext>
            </a:extLst>
          </p:cNvPr>
          <p:cNvSpPr/>
          <p:nvPr/>
        </p:nvSpPr>
        <p:spPr>
          <a:xfrm>
            <a:off x="0" y="-1"/>
            <a:ext cx="12213531" cy="6845808"/>
          </a:xfrm>
          <a:prstGeom prst="rect">
            <a:avLst/>
          </a:prstGeom>
          <a:gradFill>
            <a:gsLst>
              <a:gs pos="25350">
                <a:schemeClr val="accent1">
                  <a:alpha val="25000"/>
                </a:schemeClr>
              </a:gs>
              <a:gs pos="0">
                <a:schemeClr val="accent1">
                  <a:alpha val="11000"/>
                </a:schemeClr>
              </a:gs>
              <a:gs pos="78000">
                <a:schemeClr val="accent1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A28CD1-15A5-0D04-88C2-BF12CE69336C}"/>
              </a:ext>
            </a:extLst>
          </p:cNvPr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7A9C55E-D639-D8DA-AEF2-8D0093933366}"/>
              </a:ext>
            </a:extLst>
          </p:cNvPr>
          <p:cNvGrpSpPr/>
          <p:nvPr/>
        </p:nvGrpSpPr>
        <p:grpSpPr>
          <a:xfrm>
            <a:off x="879586" y="2698204"/>
            <a:ext cx="6273460" cy="2011563"/>
            <a:chOff x="1377020" y="924560"/>
            <a:chExt cx="6273460" cy="201156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CF2D25B-ABF3-6E6D-415C-7A2C4FF8B64A}"/>
                </a:ext>
              </a:extLst>
            </p:cNvPr>
            <p:cNvSpPr txBox="1"/>
            <p:nvPr/>
          </p:nvSpPr>
          <p:spPr>
            <a:xfrm>
              <a:off x="1385035" y="924560"/>
              <a:ext cx="603050" cy="1067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2</a:t>
              </a:r>
              <a:endParaRPr lang="zh-CN" altLang="en-US" sz="5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B0344CC-8776-A4DC-8500-4D991EEEE603}"/>
                </a:ext>
              </a:extLst>
            </p:cNvPr>
            <p:cNvSpPr txBox="1"/>
            <p:nvPr/>
          </p:nvSpPr>
          <p:spPr>
            <a:xfrm>
              <a:off x="1981607" y="1377240"/>
              <a:ext cx="1563826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</a:t>
              </a:r>
              <a:r>
                <a:rPr lang="zh-CN" altLang="en-US" sz="2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 </a:t>
              </a:r>
              <a:r>
                <a:rPr lang="en-US" altLang="zh-CN" sz="2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Two</a:t>
              </a:r>
              <a:endParaRPr lang="zh-CN" altLang="en-US" sz="2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664D8BC-0D45-3D9C-FDF7-39F134BE76D6}"/>
                </a:ext>
              </a:extLst>
            </p:cNvPr>
            <p:cNvSpPr txBox="1"/>
            <p:nvPr/>
          </p:nvSpPr>
          <p:spPr>
            <a:xfrm>
              <a:off x="1377020" y="2121605"/>
              <a:ext cx="2367892" cy="814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lang="en-US" altLang="zh-CN" sz="4000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cvc5</a:t>
              </a:r>
              <a:r>
                <a:rPr lang="zh-CN" altLang="en-US" sz="4000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原理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E49EF4E-7F8C-11EB-AB99-1F14A5BF406F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439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54FDB-7AC0-5A73-3AEE-D1F7C93C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3A0E8-AF34-B6E6-3948-6815C3CB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SMT </a:t>
            </a:r>
            <a:r>
              <a:rPr lang="zh-CN" altLang="en-US" dirty="0">
                <a:solidFill>
                  <a:schemeClr val="accent1"/>
                </a:solidFill>
              </a:rPr>
              <a:t>问题的形式化定义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FC9E3037-E17D-B926-C67C-0EB0D968C42A}"/>
                  </a:ext>
                </a:extLst>
              </p:cNvPr>
              <p:cNvSpPr txBox="1"/>
              <p:nvPr/>
            </p:nvSpPr>
            <p:spPr>
              <a:xfrm>
                <a:off x="750103" y="1349397"/>
                <a:ext cx="10515599" cy="1518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hangingPunct="0">
                  <a:lnSpc>
                    <a:spcPct val="180000"/>
                  </a:lnSpc>
                </a:pP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一个标准的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SMT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公式 𝜑 通常表示为合取范式：</a:t>
                </a:r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pc="1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𝜑</m:t>
                      </m:r>
                      <m:r>
                        <a:rPr lang="en-US" altLang="zh-CN" i="1" spc="1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= </m:t>
                      </m:r>
                      <m:sSub>
                        <m:sSubPr>
                          <m:ctrlPr>
                            <a:rPr lang="en-US" altLang="zh-CN" i="1" spc="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i="1" spc="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spc="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 spc="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∧</m:t>
                      </m:r>
                      <m:sSub>
                        <m:sSubPr>
                          <m:ctrlPr>
                            <a:rPr lang="en-US" altLang="zh-CN" i="1" spc="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i="1" spc="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spc="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 spc="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∧…∧</m:t>
                      </m:r>
                      <m:sSub>
                        <m:sSubPr>
                          <m:ctrlPr>
                            <a:rPr lang="en-US" altLang="zh-CN" i="1" spc="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i="1" spc="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spc="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思源黑体 CN Normal" panose="020B0400000000000000" pitchFamily="34" charset="-122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80000"/>
                  </a:lnSpc>
                </a:pP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其中，每个子句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pc="1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pc="1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b="0" i="1" spc="1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是文字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(Literal)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的析取：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1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 spc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= </m:t>
                    </m:r>
                    <m:d>
                      <m:dPr>
                        <m:ctrlP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pc="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pc="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i="1" spc="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∨</m:t>
                        </m:r>
                        <m:sSub>
                          <m:sSubPr>
                            <m:ctrlPr>
                              <a:rPr lang="en-US" altLang="zh-CN" i="1" spc="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pc="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i="1" spc="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spc="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思源黑体 CN Normal" panose="020B0400000000000000" pitchFamily="34" charset="-122"/>
                          </a:rPr>
                          <m:t>∨…∨</m:t>
                        </m:r>
                        <m:sSub>
                          <m:sSubPr>
                            <m:ctrlPr>
                              <a:rPr lang="en-US" altLang="zh-CN" i="1" spc="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pc="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i="1" spc="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思源黑体 CN Normal" panose="020B0400000000000000" pitchFamily="34" charset="-122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。</a:t>
                </a:r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FC9E3037-E17D-B926-C67C-0EB0D968C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3" y="1349397"/>
                <a:ext cx="10515599" cy="1518429"/>
              </a:xfrm>
              <a:prstGeom prst="rect">
                <a:avLst/>
              </a:prstGeom>
              <a:blipFill>
                <a:blip r:embed="rId3"/>
                <a:stretch>
                  <a:fillRect l="-483" b="-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0983730-67F1-CC83-ACF4-23021B3B8B29}"/>
              </a:ext>
            </a:extLst>
          </p:cNvPr>
          <p:cNvSpPr/>
          <p:nvPr/>
        </p:nvSpPr>
        <p:spPr>
          <a:xfrm>
            <a:off x="424405" y="3216631"/>
            <a:ext cx="11343190" cy="45719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48E3EBD2-7E8D-5375-5F13-3BFF263B21FA}"/>
                  </a:ext>
                </a:extLst>
              </p:cNvPr>
              <p:cNvSpPr txBox="1"/>
              <p:nvPr/>
            </p:nvSpPr>
            <p:spPr>
              <a:xfrm>
                <a:off x="750103" y="3611155"/>
                <a:ext cx="5345897" cy="1518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hangingPunct="0">
                  <a:lnSpc>
                    <a:spcPct val="180000"/>
                  </a:lnSpc>
                </a:pP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与</a:t>
                </a:r>
                <a:r>
                  <a:rPr lang="en-US" altLang="zh-CN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SAT</a:t>
                </a: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中不同的是，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SMT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中的文字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pc="10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𝑙</m:t>
                    </m:r>
                  </m:oMath>
                </a14:m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不是简单的布尔变量，而是理论原子或其否定：</a:t>
                </a:r>
                <a:endPara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pPr hangingPunct="0">
                  <a:lnSpc>
                    <a:spcPct val="180000"/>
                  </a:lnSpc>
                </a:pP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48E3EBD2-7E8D-5375-5F13-3BFF263B2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3" y="3611155"/>
                <a:ext cx="5345897" cy="1518429"/>
              </a:xfrm>
              <a:prstGeom prst="rect">
                <a:avLst/>
              </a:prstGeom>
              <a:blipFill>
                <a:blip r:embed="rId4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B49D68-5FEF-90E1-8D89-0C35E50F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479" y="4851511"/>
            <a:ext cx="2805268" cy="11789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DD182EBE-620D-3640-AE6A-E1F2A05ED66D}"/>
                  </a:ext>
                </a:extLst>
              </p:cNvPr>
              <p:cNvSpPr txBox="1"/>
              <p:nvPr/>
            </p:nvSpPr>
            <p:spPr>
              <a:xfrm>
                <a:off x="6178631" y="3611155"/>
                <a:ext cx="5345897" cy="2017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hangingPunct="0">
                  <a:lnSpc>
                    <a:spcPct val="180000"/>
                  </a:lnSpc>
                </a:pPr>
                <a:r>
                  <a:rPr lang="en-CN" altLang="zh-CN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SMT</a:t>
                </a:r>
                <a:r>
                  <a:rPr lang="zh-CN" altLang="en-CN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相比</a:t>
                </a:r>
                <a:r>
                  <a:rPr lang="en-US" altLang="zh-CN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SAT</a:t>
                </a:r>
                <a:r>
                  <a:rPr lang="zh-CN" altLang="en-US" b="1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还拓展了可满足性判定。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SAT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只需要满足逻辑结构，即使得公式</a:t>
                </a:r>
                <a14:m>
                  <m:oMath xmlns:m="http://schemas.openxmlformats.org/officeDocument/2006/math">
                    <m:r>
                      <a:rPr lang="en-US" altLang="zh-CN" i="1" spc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𝜑</m:t>
                    </m:r>
                  </m:oMath>
                </a14:m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在布尔层面为真，但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SMT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还需要满足其理论原子符合其背景理论</a:t>
                </a:r>
                <a14:m>
                  <m:oMath xmlns:m="http://schemas.openxmlformats.org/officeDocument/2006/math">
                    <m:r>
                      <a:rPr lang="en-US" altLang="zh-CN" i="1" spc="10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𝒯</m:t>
                    </m:r>
                  </m:oMath>
                </a14:m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DD182EBE-620D-3640-AE6A-E1F2A05ED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31" y="3611155"/>
                <a:ext cx="5345897" cy="2017027"/>
              </a:xfrm>
              <a:prstGeom prst="rect">
                <a:avLst/>
              </a:prstGeom>
              <a:blipFill>
                <a:blip r:embed="rId6"/>
                <a:stretch>
                  <a:fillRect l="-948" b="-3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083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D0EB3-FB63-708C-70BA-CF1C2BFD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9F1AA-C1D2-74C4-12BA-312E733D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</a:t>
            </a:r>
            <a:r>
              <a:rPr lang="en-CN" altLang="zh-CN" dirty="0">
                <a:solidFill>
                  <a:schemeClr val="accent1"/>
                </a:solidFill>
              </a:rPr>
              <a:t>vc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r>
              <a:rPr lang="zh-CN" altLang="en-US" dirty="0">
                <a:solidFill>
                  <a:schemeClr val="accent1"/>
                </a:solidFill>
              </a:rPr>
              <a:t>核心算法</a:t>
            </a:r>
            <a:r>
              <a:rPr lang="en-US" altLang="zh-CN" dirty="0">
                <a:solidFill>
                  <a:schemeClr val="accent1"/>
                </a:solidFill>
              </a:rPr>
              <a:t>——CDCL(T)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CB85F2A8-9A00-6394-82CA-8F51651C2446}"/>
              </a:ext>
            </a:extLst>
          </p:cNvPr>
          <p:cNvSpPr txBox="1"/>
          <p:nvPr/>
        </p:nvSpPr>
        <p:spPr>
          <a:xfrm>
            <a:off x="750103" y="1256799"/>
            <a:ext cx="10515599" cy="1518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8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CDCL(T) = </a:t>
            </a:r>
            <a:r>
              <a:rPr lang="en-US" altLang="zh-CN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onflict-</a:t>
            </a:r>
            <a:r>
              <a:rPr lang="en-US" altLang="zh-CN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riven </a:t>
            </a:r>
            <a:r>
              <a:rPr lang="en-US" altLang="zh-CN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lause </a:t>
            </a:r>
            <a:r>
              <a:rPr lang="en-US" altLang="zh-CN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earning modulo </a:t>
            </a:r>
            <a:r>
              <a:rPr lang="en-US" altLang="zh-CN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heories</a:t>
            </a:r>
          </a:p>
          <a:p>
            <a:pPr hangingPunct="0">
              <a:lnSpc>
                <a:spcPct val="180000"/>
              </a:lnSpc>
            </a:pPr>
            <a:r>
              <a: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核心思想：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将求解过程解耦为</a:t>
            </a:r>
            <a:r>
              <a: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布尔推理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理论推理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两个独立但交互的部分，即前面提到的</a:t>
            </a:r>
            <a:r>
              <a: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可满足性判定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2">
            <a:extLst>
              <a:ext uri="{FF2B5EF4-FFF2-40B4-BE49-F238E27FC236}">
                <a16:creationId xmlns:a16="http://schemas.microsoft.com/office/drawing/2014/main" id="{3F0AA162-8089-50A3-E27B-A9E8D0B093F4}"/>
              </a:ext>
            </a:extLst>
          </p:cNvPr>
          <p:cNvSpPr txBox="1"/>
          <p:nvPr/>
        </p:nvSpPr>
        <p:spPr>
          <a:xfrm>
            <a:off x="750102" y="3031435"/>
            <a:ext cx="10515598" cy="1518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80000"/>
              </a:lnSpc>
            </a:pPr>
            <a:r>
              <a: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布尔引擎 </a:t>
            </a:r>
            <a:r>
              <a:rPr lang="en-US" altLang="zh-CN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SAT Solver</a:t>
            </a:r>
          </a:p>
          <a:p>
            <a:pPr marL="285750" indent="-285750" hangingPunct="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负责处理逻辑骨架（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And, Or, Not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 hangingPunct="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它不懂数学公式，只找出满足逻辑的赋值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2">
            <a:extLst>
              <a:ext uri="{FF2B5EF4-FFF2-40B4-BE49-F238E27FC236}">
                <a16:creationId xmlns:a16="http://schemas.microsoft.com/office/drawing/2014/main" id="{46CEB51A-2755-EABB-9D2F-F244D16C5A02}"/>
              </a:ext>
            </a:extLst>
          </p:cNvPr>
          <p:cNvSpPr txBox="1"/>
          <p:nvPr/>
        </p:nvSpPr>
        <p:spPr>
          <a:xfrm>
            <a:off x="750102" y="4806071"/>
            <a:ext cx="10515597" cy="1518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80000"/>
              </a:lnSpc>
            </a:pPr>
            <a:r>
              <a: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理论引擎 </a:t>
            </a:r>
            <a:r>
              <a:rPr lang="en-US" altLang="zh-CN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Theory Solver</a:t>
            </a:r>
          </a:p>
          <a:p>
            <a:pPr marL="285750" indent="-285750" hangingPunct="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负责处理具体的数学含义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 hangingPunct="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检查 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SAT Solver 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给出的赋值在数学上是否一致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1" name="Picture 2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CDBB74D-E117-4CF9-7B16-DCD6B4CD2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41" y="2847643"/>
            <a:ext cx="2928820" cy="33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9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98A5-1786-E851-431D-4B546560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3B4A4-26C7-FFBD-66FF-C2ECC9AF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566017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</a:t>
            </a:r>
            <a:r>
              <a:rPr lang="en-CN" altLang="zh-CN" dirty="0">
                <a:solidFill>
                  <a:schemeClr val="accent1"/>
                </a:solidFill>
              </a:rPr>
              <a:t>vc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r>
              <a:rPr lang="zh-CN" altLang="en-US" dirty="0">
                <a:solidFill>
                  <a:schemeClr val="accent1"/>
                </a:solidFill>
              </a:rPr>
              <a:t>核心算法</a:t>
            </a:r>
            <a:r>
              <a:rPr lang="en-US" altLang="zh-CN" dirty="0">
                <a:solidFill>
                  <a:schemeClr val="accent1"/>
                </a:solidFill>
              </a:rPr>
              <a:t>——CDCL(T)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D8FA95ED-FE82-8967-F71E-E76927ADA08D}"/>
              </a:ext>
            </a:extLst>
          </p:cNvPr>
          <p:cNvSpPr txBox="1"/>
          <p:nvPr/>
        </p:nvSpPr>
        <p:spPr>
          <a:xfrm>
            <a:off x="750103" y="1423289"/>
            <a:ext cx="5500225" cy="4011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8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cvc5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的求解是一个抽象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检查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细化的过程：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hangingPunct="0">
              <a:lnSpc>
                <a:spcPct val="180000"/>
              </a:lnSpc>
              <a:buFont typeface="+mj-lt"/>
              <a:buAutoNum type="arabicPeriod"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预处理与抽象：将 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SMT 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公式抽象为 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SAT 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公式</a:t>
            </a:r>
          </a:p>
          <a:p>
            <a:pPr marL="342900" indent="-342900" hangingPunct="0">
              <a:lnSpc>
                <a:spcPct val="180000"/>
              </a:lnSpc>
              <a:buFont typeface="+mj-lt"/>
              <a:buAutoNum type="arabicPeriod"/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SAT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求解：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SAT 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引擎提出一个候选解</a:t>
            </a:r>
          </a:p>
          <a:p>
            <a:pPr marL="342900" indent="-342900" hangingPunct="0">
              <a:lnSpc>
                <a:spcPct val="180000"/>
              </a:lnSpc>
              <a:buFont typeface="+mj-lt"/>
              <a:buAutoNum type="arabicPeriod"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理论传播：将候选解传给理论求解器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hangingPunct="0">
              <a:lnSpc>
                <a:spcPct val="180000"/>
              </a:lnSpc>
              <a:buFont typeface="+mj-lt"/>
              <a:buAutoNum type="arabicPeriod"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一致性检查：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800100" lvl="1" indent="-342900" hangingPunct="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若一致，返回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SAT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，输出模型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800100" lvl="1" indent="-342900" hangingPunct="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若冲突，生成冲突子句，并让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SAT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引擎学习与回溯</a:t>
            </a:r>
            <a:endParaRPr lang="en-US" altLang="zh-CN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A62E4C1-432F-23F6-0ADC-B26013413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28" y="230046"/>
            <a:ext cx="5545456" cy="63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3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9931B-D65D-F3A3-8FCA-A7E1849A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>
            <a:extLst>
              <a:ext uri="{FF2B5EF4-FFF2-40B4-BE49-F238E27FC236}">
                <a16:creationId xmlns:a16="http://schemas.microsoft.com/office/drawing/2014/main" id="{97ABBF14-13DA-EC9D-E8AC-66A81F3287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1679" y="12194"/>
            <a:ext cx="12235210" cy="6882306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C65E51E1-4E16-66C5-6E8A-41211D13A19C}"/>
              </a:ext>
            </a:extLst>
          </p:cNvPr>
          <p:cNvSpPr/>
          <p:nvPr/>
        </p:nvSpPr>
        <p:spPr>
          <a:xfrm>
            <a:off x="0" y="-1"/>
            <a:ext cx="12213531" cy="6845808"/>
          </a:xfrm>
          <a:prstGeom prst="rect">
            <a:avLst/>
          </a:prstGeom>
          <a:gradFill>
            <a:gsLst>
              <a:gs pos="25350">
                <a:schemeClr val="accent1">
                  <a:alpha val="25000"/>
                </a:schemeClr>
              </a:gs>
              <a:gs pos="0">
                <a:schemeClr val="accent1">
                  <a:alpha val="11000"/>
                </a:schemeClr>
              </a:gs>
              <a:gs pos="78000">
                <a:schemeClr val="accent1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214F22-D70D-606B-2A38-1316F9A24FE3}"/>
              </a:ext>
            </a:extLst>
          </p:cNvPr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10E53D8-19BE-E54D-5BCB-F9AD5E2E1CFC}"/>
              </a:ext>
            </a:extLst>
          </p:cNvPr>
          <p:cNvGrpSpPr/>
          <p:nvPr/>
        </p:nvGrpSpPr>
        <p:grpSpPr>
          <a:xfrm>
            <a:off x="879586" y="2698204"/>
            <a:ext cx="6273460" cy="2011563"/>
            <a:chOff x="1377020" y="924560"/>
            <a:chExt cx="6273460" cy="201156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48E11D2-378E-3EE9-C9CB-7ED56B09C05D}"/>
                </a:ext>
              </a:extLst>
            </p:cNvPr>
            <p:cNvSpPr txBox="1"/>
            <p:nvPr/>
          </p:nvSpPr>
          <p:spPr>
            <a:xfrm>
              <a:off x="1385035" y="924560"/>
              <a:ext cx="603050" cy="1067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3</a:t>
              </a:r>
              <a:endParaRPr lang="zh-CN" altLang="en-US" sz="5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9B5783-3CC7-CB95-EF94-F0894A3FBBA5}"/>
                </a:ext>
              </a:extLst>
            </p:cNvPr>
            <p:cNvSpPr txBox="1"/>
            <p:nvPr/>
          </p:nvSpPr>
          <p:spPr>
            <a:xfrm>
              <a:off x="1842724" y="1377240"/>
              <a:ext cx="1841594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Three</a:t>
              </a:r>
              <a:endParaRPr lang="zh-CN" altLang="en-US" sz="2400" i="1" spc="100" dirty="0">
                <a:solidFill>
                  <a:schemeClr val="accent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86654B4-2DF2-A3B2-599C-4D4EB947E837}"/>
                </a:ext>
              </a:extLst>
            </p:cNvPr>
            <p:cNvSpPr txBox="1"/>
            <p:nvPr/>
          </p:nvSpPr>
          <p:spPr>
            <a:xfrm>
              <a:off x="1377020" y="2121605"/>
              <a:ext cx="4241739" cy="814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lang="en-US" altLang="zh-CN" sz="4000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Python</a:t>
              </a:r>
              <a:r>
                <a:rPr lang="zh-CN" altLang="en-US" sz="4000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 </a:t>
              </a:r>
              <a:r>
                <a:rPr lang="en-US" altLang="zh-CN" sz="4000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API</a:t>
              </a:r>
              <a:r>
                <a:rPr lang="zh-CN" altLang="en-US" sz="4000" spc="100" dirty="0">
                  <a:solidFill>
                    <a:schemeClr val="accent4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 介绍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B56679D-953B-E0C2-4FEC-21F38F324E10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72200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7923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7923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79239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7923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79239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8937;#368956;#368937;#370925;#405516;"/>
</p:tagLst>
</file>

<file path=ppt/theme/theme1.xml><?xml version="1.0" encoding="utf-8"?>
<a:theme xmlns:a="http://schemas.openxmlformats.org/drawingml/2006/main" name="Office 主题​​">
  <a:themeElements>
    <a:clrScheme name="西电_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125"/>
      </a:accent1>
      <a:accent2>
        <a:srgbClr val="DC484C"/>
      </a:accent2>
      <a:accent3>
        <a:srgbClr val="EB9597"/>
      </a:accent3>
      <a:accent4>
        <a:srgbClr val="FFF2C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z="1600" spc="100" dirty="0">
            <a:solidFill>
              <a:schemeClr val="accent4">
                <a:lumMod val="20000"/>
                <a:lumOff val="80000"/>
              </a:schemeClr>
            </a:solidFill>
            <a:latin typeface="思源黑体 CN Normal" panose="020B0400000000000000" pitchFamily="34" charset="-122"/>
            <a:ea typeface="思源黑体 CN Normal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3497</TotalTime>
  <Words>1504</Words>
  <Application>Microsoft Office PowerPoint</Application>
  <PresentationFormat>宽屏</PresentationFormat>
  <Paragraphs>150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Menlo</vt:lpstr>
      <vt:lpstr>等线</vt:lpstr>
      <vt:lpstr>等线 Light</vt:lpstr>
      <vt:lpstr>思源黑体 CN Heavy</vt:lpstr>
      <vt:lpstr>思源黑体 CN Medium</vt:lpstr>
      <vt:lpstr>思源黑体 CN Normal</vt:lpstr>
      <vt:lpstr>思源宋体 Heavy</vt:lpstr>
      <vt:lpstr>优设标题黑</vt:lpstr>
      <vt:lpstr>Arial</vt:lpstr>
      <vt:lpstr>Cambria Math</vt:lpstr>
      <vt:lpstr>Times New Roman</vt:lpstr>
      <vt:lpstr>Wingdings</vt:lpstr>
      <vt:lpstr>Office 主题​​</vt:lpstr>
      <vt:lpstr>2_OfficePLUS</vt:lpstr>
      <vt:lpstr>PowerPoint 演示文稿</vt:lpstr>
      <vt:lpstr>PowerPoint 演示文稿</vt:lpstr>
      <vt:lpstr>PowerPoint 演示文稿</vt:lpstr>
      <vt:lpstr>问题背景</vt:lpstr>
      <vt:lpstr>PowerPoint 演示文稿</vt:lpstr>
      <vt:lpstr>SMT 问题的形式化定义</vt:lpstr>
      <vt:lpstr>cvc5核心算法——CDCL(T)</vt:lpstr>
      <vt:lpstr>cvc5核心算法——CDCL(T)</vt:lpstr>
      <vt:lpstr>PowerPoint 演示文稿</vt:lpstr>
      <vt:lpstr>Python API 介绍</vt:lpstr>
      <vt:lpstr>PowerPoint 演示文稿</vt:lpstr>
      <vt:lpstr>线性方程组问题</vt:lpstr>
      <vt:lpstr>非线性方程求解</vt:lpstr>
      <vt:lpstr>SAT问题</vt:lpstr>
      <vt:lpstr>字符串约束满足问题</vt:lpstr>
      <vt:lpstr>调度优化问题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dy</dc:creator>
  <cp:lastModifiedBy>述余 周</cp:lastModifiedBy>
  <cp:revision>142</cp:revision>
  <dcterms:created xsi:type="dcterms:W3CDTF">2020-04-17T07:46:51Z</dcterms:created>
  <dcterms:modified xsi:type="dcterms:W3CDTF">2025-12-12T10:47:56Z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2025-12-10T05:34:06Z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4363b740-a959-4704-aa46-c6d8a87ac885</vt:lpwstr>
  </property>
  <property fmtid="{D5CDD505-2E9C-101B-9397-08002B2CF9AE}" pid="7" name="MSIP_Label_defa4170-0d19-0005-0004-bc88714345d2_ActionId">
    <vt:lpwstr>a940426e-f1c0-4d8c-8bac-3451efb01807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